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15" r:id="rId3"/>
    <p:sldId id="316" r:id="rId4"/>
    <p:sldId id="317" r:id="rId5"/>
    <p:sldId id="319" r:id="rId6"/>
    <p:sldId id="320" r:id="rId7"/>
    <p:sldId id="276" r:id="rId8"/>
    <p:sldId id="313" r:id="rId9"/>
    <p:sldId id="321" r:id="rId10"/>
    <p:sldId id="322" r:id="rId11"/>
    <p:sldId id="314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A499"/>
    <a:srgbClr val="00808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011DB-5CD8-4BAC-9359-1A120C63DE5B}" type="datetimeFigureOut">
              <a:rPr lang="fr-FR" smtClean="0"/>
              <a:pPr/>
              <a:t>22/09/2017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F3F63-AE56-403B-AE16-B9648FC6B6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123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3F63-AE56-403B-AE16-B9648FC6B6E2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615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3F63-AE56-403B-AE16-B9648FC6B6E2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539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4</a:t>
            </a:r>
            <a:r>
              <a:rPr lang="fr-FR" baseline="30000" dirty="0" smtClean="0"/>
              <a:t>ème</a:t>
            </a:r>
            <a:r>
              <a:rPr lang="fr-FR" dirty="0" smtClean="0"/>
              <a:t> région la plus touché – OBEPI 2012</a:t>
            </a:r>
          </a:p>
          <a:p>
            <a:r>
              <a:rPr lang="fr-FR" dirty="0" smtClean="0"/>
              <a:t>Etude</a:t>
            </a:r>
            <a:r>
              <a:rPr lang="fr-FR" baseline="0" dirty="0" smtClean="0"/>
              <a:t> Constance 2015: obésité toujours en progression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3F63-AE56-403B-AE16-B9648FC6B6E2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568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3F63-AE56-403B-AE16-B9648FC6B6E2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539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Hypnose: somnolence, rêverie –&gt;</a:t>
            </a:r>
            <a:r>
              <a:rPr lang="fr-FR" baseline="0" dirty="0" smtClean="0"/>
              <a:t> conscience modifiée</a:t>
            </a:r>
            <a:endParaRPr lang="fr-FR" baseline="0" dirty="0"/>
          </a:p>
          <a:p>
            <a:r>
              <a:rPr lang="fr-FR" baseline="0" dirty="0" smtClean="0"/>
              <a:t>Pas de perte de contrôle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3F63-AE56-403B-AE16-B9648FC6B6E2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539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Hypnose: somnolence, rêverie –&gt;</a:t>
            </a:r>
            <a:r>
              <a:rPr lang="fr-FR" baseline="0" dirty="0" smtClean="0"/>
              <a:t> conscience modifiée</a:t>
            </a:r>
            <a:endParaRPr lang="fr-FR" baseline="0" dirty="0"/>
          </a:p>
          <a:p>
            <a:r>
              <a:rPr lang="fr-FR" baseline="0" dirty="0" smtClean="0"/>
              <a:t>Pas de perte de contrôle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3F63-AE56-403B-AE16-B9648FC6B6E2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539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 algn="l">
              <a:buFontTx/>
              <a:buChar char="-"/>
            </a:pPr>
            <a:r>
              <a:rPr lang="fr-FR" dirty="0" smtClean="0"/>
              <a:t>Constat d’échec en utilisant juste notre savoir -&gt;</a:t>
            </a:r>
            <a:r>
              <a:rPr lang="fr-FR" baseline="0" dirty="0" smtClean="0"/>
              <a:t> formation initiale insuffisante</a:t>
            </a:r>
            <a:endParaRPr lang="fr-FR" dirty="0" smtClean="0"/>
          </a:p>
          <a:p>
            <a:pPr marL="285750" indent="-285750" algn="l">
              <a:buFontTx/>
              <a:buChar char="-"/>
            </a:pPr>
            <a:r>
              <a:rPr lang="fr-FR" dirty="0" smtClean="0"/>
              <a:t>Besoin de s’adapter à chacun -&gt; Pas</a:t>
            </a:r>
            <a:r>
              <a:rPr lang="fr-FR" baseline="0" dirty="0" smtClean="0"/>
              <a:t> une mais plusieurs obésités</a:t>
            </a:r>
            <a:endParaRPr lang="fr-FR" dirty="0" smtClean="0"/>
          </a:p>
          <a:p>
            <a:pPr marL="285750" indent="-285750" algn="l">
              <a:buFontTx/>
              <a:buChar char="-"/>
            </a:pPr>
            <a:r>
              <a:rPr lang="fr-FR" dirty="0" smtClean="0"/>
              <a:t>Besoin de comprendre la/les causes de l’obésité -&gt; obésité symptôme? Quelle fonction pour quelle</a:t>
            </a:r>
            <a:r>
              <a:rPr lang="fr-FR" baseline="0" dirty="0" smtClean="0"/>
              <a:t> protection?</a:t>
            </a:r>
            <a:endParaRPr lang="fr-FR" dirty="0" smtClean="0"/>
          </a:p>
          <a:p>
            <a:pPr marL="285750" indent="-285750" algn="l">
              <a:buFontTx/>
              <a:buChar char="-"/>
            </a:pPr>
            <a:r>
              <a:rPr lang="fr-FR" dirty="0" smtClean="0"/>
              <a:t>Besoin d’outils pour accompagner  -&gt; formée à</a:t>
            </a:r>
            <a:r>
              <a:rPr lang="fr-FR" baseline="0" dirty="0" smtClean="0"/>
              <a:t> l’ETP, l’entretien motivationnel, …. Mais besoin d’avoir un panel d’outils diversifiés pour s’adapter</a:t>
            </a:r>
            <a:endParaRPr lang="fr-FR" dirty="0" smtClean="0"/>
          </a:p>
          <a:p>
            <a:pPr algn="l"/>
            <a:endParaRPr lang="fr-FR" dirty="0" smtClean="0"/>
          </a:p>
          <a:p>
            <a:pPr algn="l"/>
            <a:r>
              <a:rPr lang="fr-FR" dirty="0" smtClean="0"/>
              <a:t>Projet de programme d’HDJ thérapeutique innovant au CHU de Rouen -&gt; rencontre avec Régine </a:t>
            </a:r>
            <a:r>
              <a:rPr lang="fr-FR" dirty="0" err="1" smtClean="0"/>
              <a:t>Picamoles</a:t>
            </a:r>
            <a:r>
              <a:rPr lang="fr-FR" dirty="0" smtClean="0"/>
              <a:t> lors des journées</a:t>
            </a:r>
            <a:r>
              <a:rPr lang="fr-FR" baseline="0" dirty="0" smtClean="0"/>
              <a:t> CSO psy en 2016</a:t>
            </a:r>
            <a:endParaRPr lang="fr-FR" dirty="0" smtClean="0"/>
          </a:p>
          <a:p>
            <a:pPr algn="l"/>
            <a:r>
              <a:rPr lang="fr-FR" dirty="0" smtClean="0"/>
              <a:t>Formation à l’hypnose </a:t>
            </a:r>
            <a:r>
              <a:rPr lang="fr-FR" dirty="0" err="1" smtClean="0"/>
              <a:t>Ericksonienne</a:t>
            </a:r>
            <a:r>
              <a:rPr lang="fr-FR" dirty="0" smtClean="0"/>
              <a:t> proposée en mars 2017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3F63-AE56-403B-AE16-B9648FC6B6E2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539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Hypnose: somnolence, rêverie –&gt;</a:t>
            </a:r>
            <a:r>
              <a:rPr lang="fr-FR" baseline="0" dirty="0" smtClean="0"/>
              <a:t> conscience modifiée</a:t>
            </a:r>
            <a:endParaRPr lang="fr-FR" baseline="0" dirty="0"/>
          </a:p>
          <a:p>
            <a:r>
              <a:rPr lang="fr-FR" baseline="0" dirty="0" smtClean="0"/>
              <a:t>Pas de perte de contrôle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3F63-AE56-403B-AE16-B9648FC6B6E2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539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Hypnose: somnolence, rêverie –&gt;</a:t>
            </a:r>
            <a:r>
              <a:rPr lang="fr-FR" baseline="0" dirty="0" smtClean="0"/>
              <a:t> conscience modifiée</a:t>
            </a:r>
            <a:endParaRPr lang="fr-FR" baseline="0" dirty="0"/>
          </a:p>
          <a:p>
            <a:r>
              <a:rPr lang="fr-FR" baseline="0" dirty="0" smtClean="0"/>
              <a:t>Pas de perte de contrôle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3F63-AE56-403B-AE16-B9648FC6B6E2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539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Hypnose: somnolence, rêverie –&gt;</a:t>
            </a:r>
            <a:r>
              <a:rPr lang="fr-FR" baseline="0" dirty="0" smtClean="0"/>
              <a:t> conscience modifiée</a:t>
            </a:r>
            <a:endParaRPr lang="fr-FR" baseline="0" dirty="0"/>
          </a:p>
          <a:p>
            <a:r>
              <a:rPr lang="fr-FR" baseline="0" dirty="0" smtClean="0"/>
              <a:t>Pas de perte de contrôle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3F63-AE56-403B-AE16-B9648FC6B6E2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53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22/09/2017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22/09/2017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22/09/2017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22/09/2017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22/09/2017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22/09/2017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22/09/2017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22/09/2017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22/09/2017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22/09/2017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22/09/2017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22/09/2017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mailto:vanessa.folope@chu-rouen.f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aroline.meret@chu-rouen.fr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ohn.chu-rouen.fr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lement1.jpg"/>
          <p:cNvPicPr>
            <a:picLocks noChangeAspect="1"/>
          </p:cNvPicPr>
          <p:nvPr/>
        </p:nvPicPr>
        <p:blipFill>
          <a:blip r:embed="rId3" cstate="print"/>
          <a:srcRect l="17155" t="68598" r="15832"/>
          <a:stretch>
            <a:fillRect/>
          </a:stretch>
        </p:blipFill>
        <p:spPr>
          <a:xfrm flipV="1">
            <a:off x="0" y="4221088"/>
            <a:ext cx="9144000" cy="2636912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71504"/>
          </a:xfrm>
        </p:spPr>
        <p:txBody>
          <a:bodyPr>
            <a:normAutofit fontScale="90000"/>
          </a:bodyPr>
          <a:lstStyle/>
          <a:p>
            <a:pPr algn="ctr"/>
            <a:endParaRPr lang="fr-F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03648" y="5301208"/>
            <a:ext cx="6408712" cy="1556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bg1">
                    <a:lumMod val="95000"/>
                  </a:schemeClr>
                </a:solidFill>
              </a:rPr>
              <a:t>Equipe de coordination du CSO HN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bg1">
                    <a:lumMod val="95000"/>
                  </a:schemeClr>
                </a:solidFill>
              </a:rPr>
              <a:t>Dr Vanessa Folope, médecin responsable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Mme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 Caroline </a:t>
            </a:r>
            <a:r>
              <a:rPr kumimoji="0" lang="fr-FR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Méret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, diététicienne coordinatrice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107504" y="1988840"/>
            <a:ext cx="8833701" cy="3152259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rgbClr val="1EA4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Bilan du CSO Haute-Normandie après </a:t>
            </a:r>
          </a:p>
          <a:p>
            <a:r>
              <a:rPr lang="fr-FR" sz="4000" dirty="0" smtClean="0">
                <a:solidFill>
                  <a:srgbClr val="1EA4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 ans de fonctionnement:</a:t>
            </a:r>
          </a:p>
          <a:p>
            <a:r>
              <a:rPr lang="fr-FR" sz="4000" dirty="0" smtClean="0">
                <a:solidFill>
                  <a:srgbClr val="1EA4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Partenariats, nouveautés, projets</a:t>
            </a:r>
            <a:endParaRPr lang="fr-FR" sz="4000" dirty="0" smtClean="0">
              <a:solidFill>
                <a:srgbClr val="1EA499"/>
              </a:solidFill>
              <a:latin typeface="+mj-lt"/>
            </a:endParaRPr>
          </a:p>
          <a:p>
            <a:endParaRPr lang="fr-FR" sz="4400" dirty="0" smtClean="0">
              <a:solidFill>
                <a:srgbClr val="1EA499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1" y="50207"/>
            <a:ext cx="9144000" cy="1844824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9144000" cy="126876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9144000" cy="126876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lement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4818" t="78220" r="15167" b="8824"/>
          <a:stretch>
            <a:fillRect/>
          </a:stretch>
        </p:blipFill>
        <p:spPr>
          <a:xfrm rot="10800000">
            <a:off x="0" y="5589240"/>
            <a:ext cx="9144000" cy="1268760"/>
          </a:xfrm>
        </p:spPr>
      </p:pic>
      <p:cxnSp>
        <p:nvCxnSpPr>
          <p:cNvPr id="7" name="Connecteur droit 6"/>
          <p:cNvCxnSpPr/>
          <p:nvPr/>
        </p:nvCxnSpPr>
        <p:spPr>
          <a:xfrm>
            <a:off x="0" y="836712"/>
            <a:ext cx="1403648" cy="0"/>
          </a:xfrm>
          <a:prstGeom prst="line">
            <a:avLst/>
          </a:prstGeom>
          <a:ln w="19050">
            <a:solidFill>
              <a:srgbClr val="1EA4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7740352" y="836712"/>
            <a:ext cx="1403648" cy="0"/>
          </a:xfrm>
          <a:prstGeom prst="line">
            <a:avLst/>
          </a:prstGeom>
          <a:ln w="19050">
            <a:solidFill>
              <a:srgbClr val="1EA4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ro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621515" y="4302566"/>
            <a:ext cx="1305083" cy="1315084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0" descr="ro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7809" y="814232"/>
            <a:ext cx="1305083" cy="131508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971600" y="1863988"/>
            <a:ext cx="7200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endParaRPr lang="fr-FR" sz="3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/>
              <a:t>Formations CSO: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 smtClean="0"/>
          </a:p>
          <a:p>
            <a:r>
              <a:rPr lang="fr-FR" dirty="0" smtClean="0"/>
              <a:t>	- </a:t>
            </a:r>
            <a:r>
              <a:rPr lang="fr-FR" i="1" dirty="0" smtClean="0"/>
              <a:t>Patien</a:t>
            </a:r>
            <a:r>
              <a:rPr lang="fr-FR" i="1" dirty="0" smtClean="0"/>
              <a:t>ts obèses: du changements de nos regards à 	l’amélioration de nos pratiques -&gt; ouvert à tous!</a:t>
            </a:r>
          </a:p>
          <a:p>
            <a:endParaRPr lang="fr-FR" i="1" dirty="0" smtClean="0"/>
          </a:p>
          <a:p>
            <a:r>
              <a:rPr lang="fr-FR" i="1" dirty="0"/>
              <a:t>	</a:t>
            </a:r>
            <a:r>
              <a:rPr lang="fr-FR" i="1" dirty="0" smtClean="0"/>
              <a:t>- Journée de sensibilisation à l’obésité à destination des clubs 	sportifs</a:t>
            </a:r>
          </a:p>
          <a:p>
            <a:endParaRPr lang="fr-FR" i="1" dirty="0"/>
          </a:p>
          <a:p>
            <a:r>
              <a:rPr lang="fr-FR" i="1" dirty="0" smtClean="0"/>
              <a:t>	- Journées de formation professionnelles  (diététiciens, 	psychologues)</a:t>
            </a:r>
          </a:p>
          <a:p>
            <a:endParaRPr lang="fr-FR" i="1" dirty="0"/>
          </a:p>
          <a:p>
            <a:r>
              <a:rPr lang="fr-FR" i="1" dirty="0" smtClean="0"/>
              <a:t>	- Rencontres régionales annuelles: obésité, tous concernés!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683568" y="1340768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chemeClr val="bg1">
                    <a:lumMod val="50000"/>
                  </a:schemeClr>
                </a:solidFill>
              </a:rPr>
              <a:t>3. Animation de la filière de soins régionale</a:t>
            </a:r>
            <a:endParaRPr lang="fr-FR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8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lement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4818" t="78220" r="15167" b="8824"/>
          <a:stretch>
            <a:fillRect/>
          </a:stretch>
        </p:blipFill>
        <p:spPr>
          <a:xfrm rot="10800000">
            <a:off x="0" y="5589240"/>
            <a:ext cx="9144000" cy="1268760"/>
          </a:xfrm>
        </p:spPr>
      </p:pic>
      <p:cxnSp>
        <p:nvCxnSpPr>
          <p:cNvPr id="7" name="Connecteur droit 6"/>
          <p:cNvCxnSpPr/>
          <p:nvPr/>
        </p:nvCxnSpPr>
        <p:spPr>
          <a:xfrm>
            <a:off x="0" y="836712"/>
            <a:ext cx="1403648" cy="0"/>
          </a:xfrm>
          <a:prstGeom prst="line">
            <a:avLst/>
          </a:prstGeom>
          <a:ln w="19050">
            <a:solidFill>
              <a:srgbClr val="1EA4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7740352" y="836712"/>
            <a:ext cx="1403648" cy="0"/>
          </a:xfrm>
          <a:prstGeom prst="line">
            <a:avLst/>
          </a:prstGeom>
          <a:ln w="19050">
            <a:solidFill>
              <a:srgbClr val="1EA4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ro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621515" y="4302566"/>
            <a:ext cx="1305083" cy="1315084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0" descr="ro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7809" y="814232"/>
            <a:ext cx="1305083" cy="131508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403648" y="1268760"/>
            <a:ext cx="619268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3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Merci de </a:t>
            </a:r>
            <a:r>
              <a:rPr lang="fr-FR" b="1" smtClean="0">
                <a:solidFill>
                  <a:schemeClr val="bg1">
                    <a:lumMod val="50000"/>
                  </a:schemeClr>
                </a:solidFill>
              </a:rPr>
              <a:t>votre attention!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fr-FR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fr-FR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fr-FR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94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65263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La filière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54441" y="1913416"/>
            <a:ext cx="13609512" cy="494747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" y="3012"/>
            <a:ext cx="9144000" cy="126876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38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lement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4818" t="78220" r="15167" b="8824"/>
          <a:stretch>
            <a:fillRect/>
          </a:stretch>
        </p:blipFill>
        <p:spPr>
          <a:xfrm rot="10800000">
            <a:off x="0" y="5589240"/>
            <a:ext cx="9144000" cy="1268760"/>
          </a:xfrm>
        </p:spPr>
      </p:pic>
      <p:cxnSp>
        <p:nvCxnSpPr>
          <p:cNvPr id="7" name="Connecteur droit 6"/>
          <p:cNvCxnSpPr/>
          <p:nvPr/>
        </p:nvCxnSpPr>
        <p:spPr>
          <a:xfrm>
            <a:off x="0" y="836712"/>
            <a:ext cx="1403648" cy="0"/>
          </a:xfrm>
          <a:prstGeom prst="line">
            <a:avLst/>
          </a:prstGeom>
          <a:ln w="19050">
            <a:solidFill>
              <a:srgbClr val="1EA4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7740352" y="836712"/>
            <a:ext cx="1403648" cy="0"/>
          </a:xfrm>
          <a:prstGeom prst="line">
            <a:avLst/>
          </a:prstGeom>
          <a:ln w="19050">
            <a:solidFill>
              <a:srgbClr val="1EA4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ro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621515" y="4302566"/>
            <a:ext cx="1305083" cy="1315084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0" descr="ro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7809" y="814232"/>
            <a:ext cx="1305083" cy="131508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115616" y="1340768"/>
            <a:ext cx="684076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</a:rPr>
              <a:t>Les missions du CSO HN:</a:t>
            </a:r>
            <a:endParaRPr lang="fr-FR" sz="3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fr-FR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fr-FR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sz="2000" dirty="0" smtClean="0"/>
              <a:t>1. Prise </a:t>
            </a:r>
            <a:r>
              <a:rPr lang="fr-FR" sz="2000" dirty="0"/>
              <a:t>en charge pluridisciplinaire des situations complexes d’obésité au CHU de Rouen (centre de référence, niveau 3)</a:t>
            </a:r>
          </a:p>
          <a:p>
            <a:endParaRPr lang="fr-FR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sz="2000" dirty="0" smtClean="0"/>
              <a:t>2. Aide </a:t>
            </a:r>
            <a:r>
              <a:rPr lang="fr-FR" sz="2000" dirty="0"/>
              <a:t>à la structuration de l’offre de soins pour la prise en charge  régionale de </a:t>
            </a:r>
            <a:r>
              <a:rPr lang="fr-FR" sz="2000" dirty="0" smtClean="0"/>
              <a:t>l’obésité (partenariat)</a:t>
            </a:r>
          </a:p>
          <a:p>
            <a:endParaRPr lang="fr-FR" sz="2000" dirty="0"/>
          </a:p>
          <a:p>
            <a:r>
              <a:rPr lang="fr-FR" sz="2000" dirty="0" smtClean="0"/>
              <a:t>3. Animation </a:t>
            </a:r>
            <a:r>
              <a:rPr lang="fr-FR" sz="2000" dirty="0"/>
              <a:t>de la filière de soins régionale</a:t>
            </a:r>
          </a:p>
          <a:p>
            <a:pPr marL="285750" indent="-285750">
              <a:buFontTx/>
              <a:buChar char="-"/>
            </a:pPr>
            <a:endParaRPr lang="fr-FR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fr-FR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fr-FR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011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3100" b="1" dirty="0">
                <a:solidFill>
                  <a:schemeClr val="bg1">
                    <a:lumMod val="50000"/>
                  </a:schemeClr>
                </a:solidFill>
              </a:rPr>
              <a:t>1. Prise en charge pluridisciplinaire des situations complexes d’obésité au CHU de Rouen (centre de référence, niveau 3)</a:t>
            </a:r>
            <a:br>
              <a:rPr lang="fr-FR" sz="31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31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sz="31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31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sz="3100" b="1" dirty="0">
                <a:solidFill>
                  <a:schemeClr val="bg1">
                    <a:lumMod val="50000"/>
                  </a:schemeClr>
                </a:solidFill>
              </a:rPr>
            </a:br>
            <a:endParaRPr lang="fr-FR" sz="3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sz="2000" dirty="0" smtClean="0"/>
          </a:p>
          <a:p>
            <a:r>
              <a:rPr lang="fr-FR" sz="2000" dirty="0" smtClean="0"/>
              <a:t>Création de la Sous commission obésité du CLAN en 2013</a:t>
            </a:r>
          </a:p>
          <a:p>
            <a:pPr marL="0" indent="0">
              <a:buNone/>
            </a:pPr>
            <a:r>
              <a:rPr lang="fr-FR" sz="2000" dirty="0"/>
              <a:t>	</a:t>
            </a:r>
            <a:r>
              <a:rPr lang="fr-FR" sz="1800" dirty="0" smtClean="0"/>
              <a:t>-&gt; Réflexion active avec les différents services et directions du CHU sur:</a:t>
            </a:r>
          </a:p>
          <a:p>
            <a:pPr marL="0" indent="0">
              <a:buNone/>
            </a:pPr>
            <a:r>
              <a:rPr lang="fr-FR" sz="1800" dirty="0"/>
              <a:t>	</a:t>
            </a:r>
            <a:r>
              <a:rPr lang="fr-FR" sz="1800" dirty="0" smtClean="0"/>
              <a:t>	- PEC globale du patient obèse: kit linge grande taille, formation 		du personnel (bienveillance et manutention), matériels adaptés,…</a:t>
            </a:r>
          </a:p>
          <a:p>
            <a:pPr marL="0" indent="0">
              <a:buNone/>
            </a:pPr>
            <a:r>
              <a:rPr lang="fr-FR" sz="1800" dirty="0"/>
              <a:t>	</a:t>
            </a:r>
            <a:r>
              <a:rPr lang="fr-FR" sz="1800" dirty="0" smtClean="0"/>
              <a:t>	- </a:t>
            </a:r>
            <a:r>
              <a:rPr lang="fr-FR" sz="1800" dirty="0"/>
              <a:t>T</a:t>
            </a:r>
            <a:r>
              <a:rPr lang="fr-FR" sz="1800" dirty="0" smtClean="0"/>
              <a:t>ransport </a:t>
            </a:r>
            <a:r>
              <a:rPr lang="fr-FR" sz="1800" dirty="0" err="1" smtClean="0"/>
              <a:t>bariatrique</a:t>
            </a:r>
            <a:r>
              <a:rPr lang="fr-FR" sz="1800" dirty="0" smtClean="0"/>
              <a:t>, </a:t>
            </a:r>
          </a:p>
          <a:p>
            <a:pPr marL="0" indent="0">
              <a:buNone/>
            </a:pPr>
            <a:r>
              <a:rPr lang="fr-FR" sz="1800" dirty="0"/>
              <a:t>	</a:t>
            </a:r>
            <a:r>
              <a:rPr lang="fr-FR" sz="1800" dirty="0" smtClean="0"/>
              <a:t>	- Matériel </a:t>
            </a:r>
            <a:r>
              <a:rPr lang="fr-FR" sz="1800" dirty="0" err="1" smtClean="0"/>
              <a:t>bariatrique</a:t>
            </a:r>
            <a:r>
              <a:rPr lang="fr-FR" sz="1800" dirty="0" smtClean="0"/>
              <a:t>: mise en place d’une procédure « Obésité » 		et équipement des services de soins par du matériel </a:t>
            </a:r>
            <a:r>
              <a:rPr lang="fr-FR" sz="1800" dirty="0" err="1" smtClean="0"/>
              <a:t>bariatrique</a:t>
            </a:r>
            <a:endParaRPr lang="fr-FR" sz="1800" dirty="0" smtClean="0"/>
          </a:p>
          <a:p>
            <a:pPr marL="0" indent="0">
              <a:buNone/>
            </a:pPr>
            <a:r>
              <a:rPr lang="fr-FR" sz="1800" dirty="0"/>
              <a:t>	</a:t>
            </a:r>
            <a:r>
              <a:rPr lang="fr-FR" sz="1800" dirty="0" smtClean="0"/>
              <a:t>	- PEC du personnel en situation de surpoids ou d’obésité: 			consultation, formation et projet « pack </a:t>
            </a:r>
            <a:r>
              <a:rPr lang="fr-FR" sz="1800" dirty="0" err="1" smtClean="0"/>
              <a:t>Work</a:t>
            </a:r>
            <a:r>
              <a:rPr lang="fr-FR" sz="1800" dirty="0" smtClean="0"/>
              <a:t> and </a:t>
            </a:r>
            <a:r>
              <a:rPr lang="fr-FR" sz="1800" dirty="0" err="1" smtClean="0"/>
              <a:t>Health</a:t>
            </a:r>
            <a:r>
              <a:rPr lang="fr-FR" sz="1800" dirty="0" smtClean="0"/>
              <a:t> »</a:t>
            </a:r>
          </a:p>
          <a:p>
            <a:pPr marL="0" indent="0">
              <a:buNone/>
            </a:pPr>
            <a:endParaRPr lang="fr-FR" sz="1800" dirty="0" smtClean="0"/>
          </a:p>
          <a:p>
            <a:r>
              <a:rPr lang="fr-FR" sz="2000" dirty="0" smtClean="0"/>
              <a:t>Projet UTAN: Unité de Traitement Ambulatoire de Nutrition (présentation par le Dr FOLOPE)</a:t>
            </a:r>
          </a:p>
          <a:p>
            <a:endParaRPr lang="fr-FR" sz="2000" dirty="0" smtClean="0"/>
          </a:p>
          <a:p>
            <a:r>
              <a:rPr lang="fr-FR" sz="2000" dirty="0" smtClean="0"/>
              <a:t>Programme OBEFAM à destination des familles atteintes d’obésité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0728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928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lement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4818" t="78220" r="15167" b="8824"/>
          <a:stretch>
            <a:fillRect/>
          </a:stretch>
        </p:blipFill>
        <p:spPr>
          <a:xfrm rot="10800000">
            <a:off x="0" y="5589240"/>
            <a:ext cx="9144000" cy="1268760"/>
          </a:xfrm>
        </p:spPr>
      </p:pic>
      <p:cxnSp>
        <p:nvCxnSpPr>
          <p:cNvPr id="7" name="Connecteur droit 6"/>
          <p:cNvCxnSpPr/>
          <p:nvPr/>
        </p:nvCxnSpPr>
        <p:spPr>
          <a:xfrm>
            <a:off x="0" y="836712"/>
            <a:ext cx="1403648" cy="0"/>
          </a:xfrm>
          <a:prstGeom prst="line">
            <a:avLst/>
          </a:prstGeom>
          <a:ln w="19050">
            <a:solidFill>
              <a:srgbClr val="1EA4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7740352" y="836712"/>
            <a:ext cx="1403648" cy="0"/>
          </a:xfrm>
          <a:prstGeom prst="line">
            <a:avLst/>
          </a:prstGeom>
          <a:ln w="19050">
            <a:solidFill>
              <a:srgbClr val="1EA4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ro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621515" y="4302566"/>
            <a:ext cx="1305083" cy="1315084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0" descr="ro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7809" y="814232"/>
            <a:ext cx="1305083" cy="131508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403648" y="1556792"/>
            <a:ext cx="619268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3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FR" sz="2400" b="1" dirty="0" smtClean="0">
                <a:solidFill>
                  <a:srgbClr val="1EA499"/>
                </a:solidFill>
              </a:rPr>
              <a:t>Formalisation de Partenariats:</a:t>
            </a:r>
          </a:p>
          <a:p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bg1">
                    <a:lumMod val="50000"/>
                  </a:schemeClr>
                </a:solidFill>
              </a:rPr>
              <a:t>Objectif : travailler ensemble!</a:t>
            </a:r>
          </a:p>
          <a:p>
            <a:pPr algn="ctr"/>
            <a:endParaRPr lang="fr-F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Mieux identifier la </a:t>
            </a:r>
            <a:r>
              <a:rPr lang="fr-FR" dirty="0"/>
              <a:t>filière régionale </a:t>
            </a:r>
            <a:r>
              <a:rPr lang="fr-FR" dirty="0" smtClean="0"/>
              <a:t>de </a:t>
            </a:r>
            <a:r>
              <a:rPr lang="fr-FR" dirty="0"/>
              <a:t>prise en charge de l'obésité adulte et </a:t>
            </a:r>
            <a:r>
              <a:rPr lang="fr-FR" dirty="0" smtClean="0"/>
              <a:t>pédiatrique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Faire (</a:t>
            </a:r>
            <a:r>
              <a:rPr lang="fr-FR" dirty="0" err="1" smtClean="0"/>
              <a:t>re</a:t>
            </a:r>
            <a:r>
              <a:rPr lang="fr-FR" dirty="0" smtClean="0"/>
              <a:t>)connaître la filière auprès des acteurs de santé et des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fr-FR" dirty="0" smtClean="0"/>
              <a:t>Harmoniser les pratiques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82563" algn="l"/>
              </a:tabLst>
            </a:pPr>
            <a:endParaRPr lang="fr-FR" dirty="0"/>
          </a:p>
          <a:p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fr-FR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1824" y="1151746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chemeClr val="bg1">
                    <a:lumMod val="50000"/>
                  </a:schemeClr>
                </a:solidFill>
              </a:rPr>
              <a:t>2. Aide à la structuration de l’offre de soins pour la prise en charge  régionale de l’obésité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30245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lement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4818" t="78220" r="15167" b="8824"/>
          <a:stretch>
            <a:fillRect/>
          </a:stretch>
        </p:blipFill>
        <p:spPr>
          <a:xfrm rot="10800000">
            <a:off x="0" y="5589240"/>
            <a:ext cx="9144000" cy="1268760"/>
          </a:xfrm>
        </p:spPr>
      </p:pic>
      <p:cxnSp>
        <p:nvCxnSpPr>
          <p:cNvPr id="7" name="Connecteur droit 6"/>
          <p:cNvCxnSpPr/>
          <p:nvPr/>
        </p:nvCxnSpPr>
        <p:spPr>
          <a:xfrm>
            <a:off x="0" y="836712"/>
            <a:ext cx="1403648" cy="0"/>
          </a:xfrm>
          <a:prstGeom prst="line">
            <a:avLst/>
          </a:prstGeom>
          <a:ln w="19050">
            <a:solidFill>
              <a:srgbClr val="1EA4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7740352" y="836712"/>
            <a:ext cx="1403648" cy="0"/>
          </a:xfrm>
          <a:prstGeom prst="line">
            <a:avLst/>
          </a:prstGeom>
          <a:ln w="19050">
            <a:solidFill>
              <a:srgbClr val="1EA4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ro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621515" y="4302566"/>
            <a:ext cx="1305083" cy="1315084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0" descr="ro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7809" y="814232"/>
            <a:ext cx="1305083" cy="131508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403648" y="1628800"/>
            <a:ext cx="648072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3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FR" sz="2400" b="1" dirty="0" smtClean="0">
                <a:solidFill>
                  <a:srgbClr val="1EA499"/>
                </a:solidFill>
              </a:rPr>
              <a:t>Intérêt du partenariat: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82563" algn="l"/>
              </a:tabLst>
            </a:pPr>
            <a:endParaRPr lang="fr-FR" dirty="0" smtClean="0"/>
          </a:p>
          <a:p>
            <a:pPr>
              <a:tabLst>
                <a:tab pos="182563" algn="l"/>
              </a:tabLst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fr-FR" dirty="0"/>
              <a:t>Visibilité régionale (site internet, communication du CSO</a:t>
            </a:r>
            <a:r>
              <a:rPr lang="fr-FR" dirty="0" smtClean="0"/>
              <a:t>,…)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182563" algn="l"/>
              </a:tabLst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fr-FR" dirty="0" smtClean="0"/>
              <a:t>Accès aux formations CSO (tarifs préférentiels en négociation)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182563" algn="l"/>
              </a:tabLst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fr-FR" dirty="0" smtClean="0"/>
              <a:t>Echange avec l’équipe du CSO et les autres partenaires (Newsletter, groupes de travail, RCP régionale)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182563" algn="l"/>
              </a:tabLst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fr-FR" dirty="0" smtClean="0"/>
              <a:t>Aide/expertise </a:t>
            </a:r>
            <a:r>
              <a:rPr lang="fr-FR" dirty="0"/>
              <a:t>à la formation de </a:t>
            </a:r>
            <a:r>
              <a:rPr lang="fr-FR" dirty="0" smtClean="0"/>
              <a:t>projets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82563" algn="l"/>
              </a:tabLst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182563" algn="l"/>
              </a:tabLst>
            </a:pPr>
            <a:endParaRPr lang="fr-FR" dirty="0" smtClean="0"/>
          </a:p>
          <a:p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fr-FR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1824" y="1151746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chemeClr val="bg1">
                    <a:lumMod val="50000"/>
                  </a:schemeClr>
                </a:solidFill>
              </a:rPr>
              <a:t>2. Aide à la structuration de l’offre de soins pour la prise en charge  régionale de l’obésité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90951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lement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4818" t="78220" r="15167" b="8824"/>
          <a:stretch>
            <a:fillRect/>
          </a:stretch>
        </p:blipFill>
        <p:spPr>
          <a:xfrm rot="10800000">
            <a:off x="41576" y="5589240"/>
            <a:ext cx="9144000" cy="1268760"/>
          </a:xfrm>
        </p:spPr>
      </p:pic>
      <p:cxnSp>
        <p:nvCxnSpPr>
          <p:cNvPr id="7" name="Connecteur droit 6"/>
          <p:cNvCxnSpPr/>
          <p:nvPr/>
        </p:nvCxnSpPr>
        <p:spPr>
          <a:xfrm>
            <a:off x="0" y="836712"/>
            <a:ext cx="1403648" cy="0"/>
          </a:xfrm>
          <a:prstGeom prst="line">
            <a:avLst/>
          </a:prstGeom>
          <a:ln w="19050">
            <a:solidFill>
              <a:srgbClr val="1EA4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7740352" y="836712"/>
            <a:ext cx="1403648" cy="0"/>
          </a:xfrm>
          <a:prstGeom prst="line">
            <a:avLst/>
          </a:prstGeom>
          <a:ln w="19050">
            <a:solidFill>
              <a:srgbClr val="1EA4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ro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621515" y="4302566"/>
            <a:ext cx="1305083" cy="1315084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139"/>
            <a:ext cx="9144000" cy="126876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0" descr="ro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7809" y="814232"/>
            <a:ext cx="1305083" cy="131508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932950" y="2279096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1EA499"/>
                </a:solidFill>
              </a:rPr>
              <a:t>Partenariats</a:t>
            </a:r>
            <a:endParaRPr lang="fr-FR" sz="2400" b="1" dirty="0">
              <a:solidFill>
                <a:srgbClr val="1EA499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218311" y="3204824"/>
            <a:ext cx="6336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15 Partenariats avec des établissements hospitaliers</a:t>
            </a:r>
          </a:p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Répartis sur la région:</a:t>
            </a:r>
          </a:p>
          <a:p>
            <a:endParaRPr lang="fr-F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12 pour la PEC adulte</a:t>
            </a:r>
          </a:p>
          <a:p>
            <a:pPr marL="285750" indent="-285750" algn="ctr">
              <a:buFontTx/>
              <a:buChar char="-"/>
            </a:pPr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3 pour la PEC pédiatrique</a:t>
            </a:r>
          </a:p>
          <a:p>
            <a:pPr marL="285750" indent="-285750">
              <a:buFontTx/>
              <a:buChar char="-"/>
            </a:pPr>
            <a:endParaRPr lang="fr-FR" dirty="0" smtClean="0"/>
          </a:p>
        </p:txBody>
      </p:sp>
      <p:sp>
        <p:nvSpPr>
          <p:cNvPr id="17" name="Ellipse 16"/>
          <p:cNvSpPr/>
          <p:nvPr/>
        </p:nvSpPr>
        <p:spPr>
          <a:xfrm>
            <a:off x="6732240" y="5237785"/>
            <a:ext cx="2304256" cy="759730"/>
          </a:xfrm>
          <a:prstGeom prst="ellipse">
            <a:avLst/>
          </a:prstGeom>
          <a:solidFill>
            <a:srgbClr val="1EA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Clinique du Château Blanc</a:t>
            </a: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539552" y="5617650"/>
            <a:ext cx="2016224" cy="730407"/>
          </a:xfrm>
          <a:prstGeom prst="ellipse">
            <a:avLst/>
          </a:prstGeom>
          <a:solidFill>
            <a:srgbClr val="1EA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Clinique Mathilde</a:t>
            </a: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7231826" y="3501008"/>
            <a:ext cx="1804670" cy="912562"/>
          </a:xfrm>
          <a:prstGeom prst="ellipse">
            <a:avLst/>
          </a:prstGeom>
          <a:solidFill>
            <a:srgbClr val="1EA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CHI Elbeuf</a:t>
            </a: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251520" y="2628984"/>
            <a:ext cx="1296144" cy="974013"/>
          </a:xfrm>
          <a:prstGeom prst="ellipse">
            <a:avLst/>
          </a:prstGeom>
          <a:solidFill>
            <a:srgbClr val="1EA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ADAPT</a:t>
            </a: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3414143" y="6127593"/>
            <a:ext cx="2016224" cy="730407"/>
          </a:xfrm>
          <a:prstGeom prst="ellipse">
            <a:avLst/>
          </a:prstGeom>
          <a:solidFill>
            <a:srgbClr val="1EA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Hôpital de la Croix Rouge</a:t>
            </a: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1997920" y="4642171"/>
            <a:ext cx="2016224" cy="730407"/>
          </a:xfrm>
          <a:prstGeom prst="ellipse">
            <a:avLst/>
          </a:prstGeom>
          <a:solidFill>
            <a:srgbClr val="1EA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Clinique du Cèdre</a:t>
            </a: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932950" y="6348057"/>
            <a:ext cx="2448272" cy="457375"/>
          </a:xfrm>
          <a:prstGeom prst="ellipse">
            <a:avLst/>
          </a:prstGeom>
          <a:solidFill>
            <a:srgbClr val="1EA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CHI Eure-Seine</a:t>
            </a: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6684702" y="4507378"/>
            <a:ext cx="2016224" cy="730407"/>
          </a:xfrm>
          <a:prstGeom prst="ellipse">
            <a:avLst/>
          </a:prstGeom>
          <a:solidFill>
            <a:srgbClr val="1EA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Clinique Saint-Hilaire</a:t>
            </a: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0" y="4836405"/>
            <a:ext cx="2016224" cy="730407"/>
          </a:xfrm>
          <a:prstGeom prst="ellipse">
            <a:avLst/>
          </a:prstGeom>
          <a:solidFill>
            <a:srgbClr val="1EA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Clinique de l’Abbaye</a:t>
            </a: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4014144" y="4693213"/>
            <a:ext cx="2016224" cy="730407"/>
          </a:xfrm>
          <a:prstGeom prst="ellipse">
            <a:avLst/>
          </a:prstGeom>
          <a:solidFill>
            <a:srgbClr val="1EA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SSR Caux-Littoral</a:t>
            </a: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2528781" y="5423620"/>
            <a:ext cx="2016224" cy="730407"/>
          </a:xfrm>
          <a:prstGeom prst="ellipse">
            <a:avLst/>
          </a:prstGeom>
          <a:solidFill>
            <a:srgbClr val="1EA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Hôpital du Belvédère</a:t>
            </a: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4545005" y="5373216"/>
            <a:ext cx="2016224" cy="730407"/>
          </a:xfrm>
          <a:prstGeom prst="ellipse">
            <a:avLst/>
          </a:prstGeom>
          <a:solidFill>
            <a:srgbClr val="1EA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HPE</a:t>
            </a: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5724128" y="6103623"/>
            <a:ext cx="2016224" cy="730407"/>
          </a:xfrm>
          <a:prstGeom prst="ellipse">
            <a:avLst/>
          </a:prstGeom>
          <a:solidFill>
            <a:srgbClr val="1EA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SSR Les Jonquilles</a:t>
            </a: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7233553" y="5941356"/>
            <a:ext cx="2016224" cy="730407"/>
          </a:xfrm>
          <a:prstGeom prst="ellipse">
            <a:avLst/>
          </a:prstGeom>
          <a:solidFill>
            <a:srgbClr val="1EA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Hôpital de l</a:t>
            </a:r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 Musse</a:t>
            </a: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251520" y="3829001"/>
            <a:ext cx="2016224" cy="730407"/>
          </a:xfrm>
          <a:prstGeom prst="ellipse">
            <a:avLst/>
          </a:prstGeom>
          <a:solidFill>
            <a:srgbClr val="1EA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GHH</a:t>
            </a: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32950" y="1288705"/>
            <a:ext cx="73420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chemeClr val="bg1">
                    <a:lumMod val="50000"/>
                  </a:schemeClr>
                </a:solidFill>
              </a:rPr>
              <a:t>2. Aide à la structuration de l’offre de soins pour la prise en charge  régionale de l’obésité</a:t>
            </a:r>
            <a:endParaRPr lang="fr-FR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lement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4818" t="78220" r="15167" b="8824"/>
          <a:stretch>
            <a:fillRect/>
          </a:stretch>
        </p:blipFill>
        <p:spPr>
          <a:xfrm rot="10800000">
            <a:off x="0" y="5589240"/>
            <a:ext cx="9144000" cy="1268760"/>
          </a:xfrm>
        </p:spPr>
      </p:pic>
      <p:cxnSp>
        <p:nvCxnSpPr>
          <p:cNvPr id="7" name="Connecteur droit 6"/>
          <p:cNvCxnSpPr/>
          <p:nvPr/>
        </p:nvCxnSpPr>
        <p:spPr>
          <a:xfrm>
            <a:off x="0" y="836712"/>
            <a:ext cx="1403648" cy="0"/>
          </a:xfrm>
          <a:prstGeom prst="line">
            <a:avLst/>
          </a:prstGeom>
          <a:ln w="19050">
            <a:solidFill>
              <a:srgbClr val="1EA4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7740352" y="836712"/>
            <a:ext cx="1403648" cy="0"/>
          </a:xfrm>
          <a:prstGeom prst="line">
            <a:avLst/>
          </a:prstGeom>
          <a:ln w="19050">
            <a:solidFill>
              <a:srgbClr val="1EA4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ro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621515" y="4302566"/>
            <a:ext cx="1305083" cy="1315084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0" descr="ro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7809" y="814232"/>
            <a:ext cx="1305083" cy="131508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403648" y="1628800"/>
            <a:ext cx="619268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3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FR" sz="2400" b="1" dirty="0" smtClean="0">
                <a:solidFill>
                  <a:srgbClr val="1EA499"/>
                </a:solidFill>
              </a:rPr>
              <a:t>Partenariats:</a:t>
            </a:r>
          </a:p>
          <a:p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Ouverture aux professionnels de santé libéraux depuis 2017:</a:t>
            </a:r>
          </a:p>
          <a:p>
            <a:pPr algn="ctr"/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3 demandes en cours de formalisation</a:t>
            </a:r>
          </a:p>
          <a:p>
            <a:pPr algn="ctr"/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FR" b="1" dirty="0" smtClean="0">
                <a:solidFill>
                  <a:srgbClr val="1EA499"/>
                </a:solidFill>
              </a:rPr>
              <a:t>N’hésitez pas à faire votre demande!</a:t>
            </a:r>
          </a:p>
          <a:p>
            <a:pPr algn="ctr"/>
            <a:endParaRPr lang="fr-F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FR" b="1" dirty="0" smtClean="0">
                <a:solidFill>
                  <a:srgbClr val="1EA499"/>
                </a:solidFill>
                <a:hlinkClick r:id="rId6"/>
              </a:rPr>
              <a:t>caroline.meret@chu-rouen</a:t>
            </a:r>
            <a:r>
              <a:rPr lang="fr-FR" b="1" dirty="0" smtClean="0">
                <a:solidFill>
                  <a:srgbClr val="1EA499"/>
                </a:solidFill>
                <a:hlinkClick r:id="rId6"/>
              </a:rPr>
              <a:t>.fr</a:t>
            </a:r>
            <a:endParaRPr lang="fr-FR" b="1" dirty="0" smtClean="0">
              <a:solidFill>
                <a:srgbClr val="1EA499"/>
              </a:solidFill>
            </a:endParaRPr>
          </a:p>
          <a:p>
            <a:pPr algn="ctr"/>
            <a:r>
              <a:rPr lang="fr-FR" b="1" dirty="0" smtClean="0">
                <a:solidFill>
                  <a:srgbClr val="1EA499"/>
                </a:solidFill>
                <a:hlinkClick r:id="rId7"/>
              </a:rPr>
              <a:t>v</a:t>
            </a:r>
            <a:r>
              <a:rPr lang="fr-FR" b="1" dirty="0" smtClean="0">
                <a:solidFill>
                  <a:srgbClr val="1EA499"/>
                </a:solidFill>
                <a:hlinkClick r:id="rId7"/>
              </a:rPr>
              <a:t>anessa.folope@chu-rouen.fr</a:t>
            </a:r>
            <a:endParaRPr lang="fr-FR" b="1" dirty="0" smtClean="0">
              <a:solidFill>
                <a:srgbClr val="1EA499"/>
              </a:solidFill>
            </a:endParaRPr>
          </a:p>
          <a:p>
            <a:pPr algn="ctr"/>
            <a:r>
              <a:rPr lang="fr-FR" b="1" dirty="0">
                <a:solidFill>
                  <a:srgbClr val="1EA499"/>
                </a:solidFill>
              </a:rPr>
              <a:t> </a:t>
            </a:r>
            <a:endParaRPr lang="fr-F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fr-FR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340768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chemeClr val="bg1">
                    <a:lumMod val="50000"/>
                  </a:schemeClr>
                </a:solidFill>
              </a:rPr>
              <a:t>2. Aide à la structuration de l’offre de soins pour la prise en charge  régionale de l’obésité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13380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lement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4818" t="78220" r="15167" b="8824"/>
          <a:stretch>
            <a:fillRect/>
          </a:stretch>
        </p:blipFill>
        <p:spPr>
          <a:xfrm rot="10800000">
            <a:off x="0" y="5589240"/>
            <a:ext cx="9144000" cy="1268760"/>
          </a:xfrm>
        </p:spPr>
      </p:pic>
      <p:cxnSp>
        <p:nvCxnSpPr>
          <p:cNvPr id="7" name="Connecteur droit 6"/>
          <p:cNvCxnSpPr/>
          <p:nvPr/>
        </p:nvCxnSpPr>
        <p:spPr>
          <a:xfrm>
            <a:off x="0" y="836712"/>
            <a:ext cx="1403648" cy="0"/>
          </a:xfrm>
          <a:prstGeom prst="line">
            <a:avLst/>
          </a:prstGeom>
          <a:ln w="19050">
            <a:solidFill>
              <a:srgbClr val="1EA4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7740352" y="836712"/>
            <a:ext cx="1403648" cy="0"/>
          </a:xfrm>
          <a:prstGeom prst="line">
            <a:avLst/>
          </a:prstGeom>
          <a:ln w="19050">
            <a:solidFill>
              <a:srgbClr val="1EA4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ro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621515" y="4302566"/>
            <a:ext cx="1305083" cy="1315084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0" descr="ro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7809" y="814232"/>
            <a:ext cx="1305083" cy="131508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899592" y="1348392"/>
            <a:ext cx="806489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3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/>
              <a:t>Site internet du CSO HN </a:t>
            </a:r>
            <a:r>
              <a:rPr lang="fr-FR" dirty="0" smtClean="0"/>
              <a:t>: </a:t>
            </a:r>
            <a:r>
              <a:rPr lang="fr-FR" dirty="0" smtClean="0">
                <a:hlinkClick r:id="rId6"/>
              </a:rPr>
              <a:t>https</a:t>
            </a:r>
            <a:r>
              <a:rPr lang="fr-FR" dirty="0">
                <a:hlinkClick r:id="rId6"/>
              </a:rPr>
              <a:t>://csohn.chu-rouen.fr</a:t>
            </a:r>
            <a:r>
              <a:rPr lang="fr-FR" dirty="0" smtClean="0">
                <a:hlinkClick r:id="rId6"/>
              </a:rPr>
              <a:t>/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r>
              <a:rPr lang="fr-FR" dirty="0" smtClean="0"/>
              <a:t>	</a:t>
            </a:r>
            <a:r>
              <a:rPr lang="fr-FR" sz="2000" dirty="0" smtClean="0"/>
              <a:t>- </a:t>
            </a:r>
            <a:r>
              <a:rPr lang="fr-FR" dirty="0" smtClean="0"/>
              <a:t>Actualités</a:t>
            </a:r>
          </a:p>
          <a:p>
            <a:endParaRPr lang="fr-FR" sz="1000" dirty="0" smtClean="0"/>
          </a:p>
          <a:p>
            <a:r>
              <a:rPr lang="fr-FR" dirty="0"/>
              <a:t>	</a:t>
            </a:r>
            <a:r>
              <a:rPr lang="fr-FR" dirty="0" smtClean="0"/>
              <a:t>- Recommandations nationales (HAS) sur les différentes prises en 	charge de l’obésité</a:t>
            </a:r>
          </a:p>
          <a:p>
            <a:endParaRPr lang="fr-FR" sz="1000" dirty="0" smtClean="0"/>
          </a:p>
          <a:p>
            <a:r>
              <a:rPr lang="fr-FR" dirty="0"/>
              <a:t>	</a:t>
            </a:r>
            <a:r>
              <a:rPr lang="fr-FR" dirty="0" smtClean="0"/>
              <a:t>- Présentation du centre de référence </a:t>
            </a:r>
          </a:p>
          <a:p>
            <a:endParaRPr lang="fr-FR" sz="1000" dirty="0" smtClean="0"/>
          </a:p>
          <a:p>
            <a:r>
              <a:rPr lang="fr-FR" dirty="0"/>
              <a:t>	</a:t>
            </a:r>
            <a:r>
              <a:rPr lang="fr-FR" dirty="0" smtClean="0"/>
              <a:t>- Présentation des partenaires</a:t>
            </a:r>
          </a:p>
          <a:p>
            <a:endParaRPr lang="fr-FR" sz="1000" dirty="0" smtClean="0"/>
          </a:p>
          <a:p>
            <a:r>
              <a:rPr lang="fr-FR" dirty="0"/>
              <a:t>	</a:t>
            </a:r>
            <a:r>
              <a:rPr lang="fr-FR" dirty="0" smtClean="0"/>
              <a:t>- Formations CSO</a:t>
            </a:r>
          </a:p>
          <a:p>
            <a:endParaRPr lang="fr-FR" sz="1000" dirty="0" smtClean="0"/>
          </a:p>
          <a:p>
            <a:r>
              <a:rPr lang="fr-FR" dirty="0"/>
              <a:t>	</a:t>
            </a:r>
            <a:r>
              <a:rPr lang="fr-FR" dirty="0" smtClean="0"/>
              <a:t>- Témoignages de patients</a:t>
            </a:r>
          </a:p>
          <a:p>
            <a:r>
              <a:rPr lang="fr-FR" dirty="0"/>
              <a:t>	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- …</a:t>
            </a:r>
            <a:endParaRPr lang="fr-FR" dirty="0" smtClean="0"/>
          </a:p>
          <a:p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fr-FR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9599" y="1210164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chemeClr val="bg1">
                    <a:lumMod val="50000"/>
                  </a:schemeClr>
                </a:solidFill>
              </a:rPr>
              <a:t>3. Animation de la filière de soins régionale</a:t>
            </a:r>
            <a:endParaRPr lang="fr-FR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15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568</Words>
  <Application>Microsoft Office PowerPoint</Application>
  <PresentationFormat>Affichage à l'écran (4:3)</PresentationFormat>
  <Paragraphs>171</Paragraphs>
  <Slides>11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La filière</vt:lpstr>
      <vt:lpstr>Présentation PowerPoint</vt:lpstr>
      <vt:lpstr> 1. Prise en charge pluridisciplinaire des situations complexes d’obésité au CHU de Rouen (centre de référence, niveau 3)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CSO HAUTE-NORMANDIE</dc:title>
  <dc:creator>LUNEAU, Noémie</dc:creator>
  <cp:lastModifiedBy>Localadmin</cp:lastModifiedBy>
  <cp:revision>249</cp:revision>
  <dcterms:created xsi:type="dcterms:W3CDTF">2015-04-08T12:19:14Z</dcterms:created>
  <dcterms:modified xsi:type="dcterms:W3CDTF">2017-09-22T15:27:10Z</dcterms:modified>
</cp:coreProperties>
</file>