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1" r:id="rId24"/>
    <p:sldId id="273" r:id="rId25"/>
    <p:sldId id="282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630A4A-8A42-4BCA-9FB1-8A5C55A77388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82B894-A0BA-431D-AC42-4C202F9060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7909" y="332657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fr-FR" dirty="0"/>
              <a:t>L'entretien motivationnel </a:t>
            </a:r>
            <a:br>
              <a:rPr lang="fr-FR" dirty="0"/>
            </a:br>
            <a:r>
              <a:rPr lang="fr-FR" dirty="0"/>
              <a:t>En consultation diététique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3848" y="3611607"/>
            <a:ext cx="2664296" cy="119970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E:\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59" y="2132856"/>
            <a:ext cx="52197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61763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Muriel VALENTINO Diététicienne Unité Nutrition</a:t>
            </a:r>
            <a:endParaRPr lang="fr-FR" sz="1600" dirty="0"/>
          </a:p>
        </p:txBody>
      </p:sp>
      <p:pic>
        <p:nvPicPr>
          <p:cNvPr id="2052" name="Picture 4" descr="logo-CHU-no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75657" cy="7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450499"/>
          </a:xfrm>
        </p:spPr>
        <p:txBody>
          <a:bodyPr/>
          <a:lstStyle/>
          <a:p>
            <a:pPr marL="109728" indent="0">
              <a:buNone/>
            </a:pPr>
            <a:r>
              <a:rPr lang="fr-FR" sz="2800" b="1" dirty="0"/>
              <a:t>Intention de se soigner dès à présent. Premiers actes pour le concrétiser (recherche d’infos, consultations, inscription en salle de sport, etc</a:t>
            </a:r>
            <a:r>
              <a:rPr lang="fr-FR" sz="2800" b="1" dirty="0" smtClean="0"/>
              <a:t>.)</a:t>
            </a:r>
          </a:p>
          <a:p>
            <a:pPr marL="109728" indent="0">
              <a:buNone/>
            </a:pPr>
            <a:endParaRPr lang="fr-FR" sz="2800" dirty="0"/>
          </a:p>
          <a:p>
            <a:pPr marL="109728" indent="0">
              <a:buNone/>
            </a:pPr>
            <a:r>
              <a:rPr lang="fr-FR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Développer le sentiment de prise de décision personnelle et la confiance en soi.</a:t>
            </a:r>
          </a:p>
          <a:p>
            <a:pPr marL="109728" indent="0">
              <a:buNone/>
            </a:pPr>
            <a:r>
              <a:rPr lang="fr-FR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Souligner ses qualités de persévérance.</a:t>
            </a:r>
          </a:p>
          <a:p>
            <a:endParaRPr lang="fr-FR" sz="24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STADE DE PREPARATION</a:t>
            </a:r>
          </a:p>
        </p:txBody>
      </p:sp>
    </p:spTree>
    <p:extLst>
      <p:ext uri="{BB962C8B-B14F-4D97-AF65-F5344CB8AC3E}">
        <p14:creationId xmlns:p14="http://schemas.microsoft.com/office/powerpoint/2010/main" val="26579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fr-FR" sz="2800" b="1" dirty="0"/>
              <a:t>Efforts visibles, significatifs, qui produisent un changement effectif de ses habitudes alimentaires et de son activité physique</a:t>
            </a:r>
            <a:endParaRPr lang="fr-FR" sz="2800" dirty="0"/>
          </a:p>
          <a:p>
            <a:endParaRPr lang="fr-FR" dirty="0" smtClean="0"/>
          </a:p>
          <a:p>
            <a:pPr marL="109728" indent="0">
              <a:buNone/>
            </a:pPr>
            <a:r>
              <a:rPr lang="fr-FR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Renforcement des nouveaux comportements (gratifications)</a:t>
            </a:r>
          </a:p>
          <a:p>
            <a:pPr marL="109728" indent="0">
              <a:buNone/>
            </a:pPr>
            <a:r>
              <a:rPr lang="fr-FR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Encourager les proches à ne pas accroître la pression</a:t>
            </a:r>
            <a:endParaRPr lang="fr-FR" sz="2400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/>
              <a:t>STADE ACTION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Etat de « rémission »: retour à une alimentation  équilibrée sans restriction ni compulsion et à une activité physique </a:t>
            </a:r>
            <a:r>
              <a:rPr lang="fr-FR" sz="2800" b="1" dirty="0" smtClean="0"/>
              <a:t>régulière</a:t>
            </a:r>
            <a:endParaRPr lang="fr-FR" sz="2800" dirty="0" smtClean="0"/>
          </a:p>
          <a:p>
            <a:endParaRPr lang="fr-FR" sz="2800" b="1" dirty="0"/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Repérage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des situations « à risque »: distinguer « faux-pas » et « rechute </a:t>
            </a: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»</a:t>
            </a:r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Focus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sur la gestion du stress, l’affirmation de soi,  épanouissement perso.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STADE DU MAINTIEN</a:t>
            </a:r>
          </a:p>
        </p:txBody>
      </p:sp>
    </p:spTree>
    <p:extLst>
      <p:ext uri="{BB962C8B-B14F-4D97-AF65-F5344CB8AC3E}">
        <p14:creationId xmlns:p14="http://schemas.microsoft.com/office/powerpoint/2010/main" val="37347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109728" indent="0">
              <a:buNone/>
            </a:pPr>
            <a:r>
              <a:rPr lang="fr-FR" sz="2800" b="1" dirty="0"/>
              <a:t>Dédramatisation: étape normale du processus de </a:t>
            </a:r>
            <a:r>
              <a:rPr lang="fr-FR" sz="2800" b="1" dirty="0" smtClean="0"/>
              <a:t>changement</a:t>
            </a:r>
          </a:p>
          <a:p>
            <a:pPr marL="109728" indent="0">
              <a:buNone/>
            </a:pPr>
            <a:endParaRPr lang="fr-FR" sz="2800" b="1" dirty="0"/>
          </a:p>
          <a:p>
            <a:pPr marL="109728" indent="0">
              <a:buNone/>
            </a:pP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Restaurer la confiance en soi</a:t>
            </a:r>
            <a:endParaRPr lang="fr-FR" sz="2800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pPr marL="109728" indent="0">
              <a:buNone/>
            </a:pPr>
            <a:endParaRPr lang="fr-FR" sz="2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STADE RECHUTE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8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lvl="0" indent="0">
              <a:buNone/>
            </a:pPr>
            <a:r>
              <a:rPr lang="fr-FR" u="sng" dirty="0"/>
              <a:t>Importance</a:t>
            </a:r>
            <a:r>
              <a:rPr lang="fr-FR" dirty="0"/>
              <a:t> :</a:t>
            </a:r>
          </a:p>
          <a:p>
            <a:pPr lvl="0"/>
            <a:r>
              <a:rPr lang="fr-FR" dirty="0"/>
              <a:t>dans quelles mesures la personne estime t elle ce changement de comportement important </a:t>
            </a:r>
            <a:r>
              <a:rPr lang="fr-FR" dirty="0" smtClean="0"/>
              <a:t>?</a:t>
            </a:r>
          </a:p>
          <a:p>
            <a:pPr lvl="0"/>
            <a:endParaRPr lang="fr-FR" dirty="0"/>
          </a:p>
          <a:p>
            <a:pPr marL="109728" lvl="0" indent="0">
              <a:buNone/>
            </a:pPr>
            <a:r>
              <a:rPr lang="fr-FR" u="sng" dirty="0"/>
              <a:t>Confiance</a:t>
            </a:r>
            <a:r>
              <a:rPr lang="fr-FR" dirty="0"/>
              <a:t> :</a:t>
            </a:r>
          </a:p>
          <a:p>
            <a:pPr lvl="0"/>
            <a:r>
              <a:rPr lang="fr-FR" dirty="0"/>
              <a:t>dans quelle mesure la personne a t elle confiance dans ses capacités à effectuer ce changement de comportement </a:t>
            </a:r>
            <a:r>
              <a:rPr lang="fr-FR" dirty="0" smtClean="0"/>
              <a:t>?</a:t>
            </a:r>
          </a:p>
          <a:p>
            <a:pPr marL="109728" lvl="0" indent="0">
              <a:buNone/>
            </a:pPr>
            <a:endParaRPr lang="fr-FR" dirty="0"/>
          </a:p>
          <a:p>
            <a:pPr marL="109728" lvl="0" indent="0">
              <a:buNone/>
            </a:pPr>
            <a:r>
              <a:rPr lang="fr-FR" u="sng" dirty="0"/>
              <a:t>Priorité</a:t>
            </a:r>
            <a:r>
              <a:rPr lang="fr-FR" dirty="0"/>
              <a:t> :</a:t>
            </a:r>
          </a:p>
          <a:p>
            <a:pPr lvl="0"/>
            <a:r>
              <a:rPr lang="fr-FR" dirty="0"/>
              <a:t>dans quelle mesure ce changement de comportement est il une priorité dans la vie de la personne 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/>
              <a:t>3 conditions </a:t>
            </a:r>
            <a:r>
              <a:rPr lang="fr-FR" sz="4400" dirty="0" smtClean="0"/>
              <a:t>nécessaires </a:t>
            </a:r>
            <a:r>
              <a:rPr lang="fr-FR" sz="4400" dirty="0"/>
              <a:t>au changement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Eviter </a:t>
            </a:r>
            <a:r>
              <a:rPr lang="fr-FR" b="1" dirty="0"/>
              <a:t>le reflexe correcteur</a:t>
            </a:r>
          </a:p>
          <a:p>
            <a:pPr lvl="0"/>
            <a:r>
              <a:rPr lang="fr-FR" dirty="0"/>
              <a:t>Ne pas formuler à la place de la personne,</a:t>
            </a:r>
          </a:p>
          <a:p>
            <a:pPr lvl="0"/>
            <a:r>
              <a:rPr lang="fr-FR" dirty="0"/>
              <a:t>ne pas prendre parti pour le « bon côté » du débat intérieur de la personne</a:t>
            </a:r>
          </a:p>
          <a:p>
            <a:pPr lvl="0"/>
            <a:endParaRPr lang="fr-FR" dirty="0"/>
          </a:p>
          <a:p>
            <a:pPr marL="109728" lv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Explorer </a:t>
            </a:r>
            <a:r>
              <a:rPr lang="fr-FR" b="1" dirty="0"/>
              <a:t>et comprendre les motivations propres de la personne</a:t>
            </a:r>
          </a:p>
          <a:p>
            <a:pPr lvl="0"/>
            <a:r>
              <a:rPr lang="fr-FR" dirty="0"/>
              <a:t> porter </a:t>
            </a:r>
            <a:r>
              <a:rPr lang="fr-FR" dirty="0" smtClean="0"/>
              <a:t>intérêt </a:t>
            </a:r>
            <a:r>
              <a:rPr lang="fr-FR" dirty="0"/>
              <a:t>aux préoccupations, valeurs et motivations de la personne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principes</a:t>
            </a:r>
          </a:p>
        </p:txBody>
      </p:sp>
    </p:spTree>
    <p:extLst>
      <p:ext uri="{BB962C8B-B14F-4D97-AF65-F5344CB8AC3E}">
        <p14:creationId xmlns:p14="http://schemas.microsoft.com/office/powerpoint/2010/main" val="7993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fr-FR" dirty="0" smtClean="0"/>
              <a:t>- </a:t>
            </a:r>
            <a:r>
              <a:rPr lang="fr-FR" b="1" dirty="0" smtClean="0"/>
              <a:t>Ecouter </a:t>
            </a:r>
            <a:r>
              <a:rPr lang="fr-FR" b="1" dirty="0"/>
              <a:t>avec empathie</a:t>
            </a:r>
          </a:p>
          <a:p>
            <a:pPr lvl="0"/>
            <a:r>
              <a:rPr lang="fr-FR" dirty="0"/>
              <a:t>le temps d'écoute doit être plus important que le temps d'information</a:t>
            </a:r>
          </a:p>
          <a:p>
            <a:pPr lvl="0"/>
            <a:endParaRPr lang="fr-FR" dirty="0"/>
          </a:p>
          <a:p>
            <a:pPr marL="109728" lvl="0" indent="0">
              <a:buNone/>
            </a:pPr>
            <a:r>
              <a:rPr lang="fr-FR" dirty="0" smtClean="0"/>
              <a:t>- </a:t>
            </a:r>
            <a:r>
              <a:rPr lang="fr-FR" b="1" dirty="0" smtClean="0"/>
              <a:t>Encourager </a:t>
            </a:r>
            <a:r>
              <a:rPr lang="fr-FR" b="1" dirty="0"/>
              <a:t>l'optimisme</a:t>
            </a:r>
          </a:p>
          <a:p>
            <a:pPr lvl="0"/>
            <a:r>
              <a:rPr lang="fr-FR" dirty="0"/>
              <a:t>Renforcer l'espoir qu'un changement est possible et qu'il aura des effets </a:t>
            </a:r>
            <a:r>
              <a:rPr lang="fr-FR" dirty="0" smtClean="0"/>
              <a:t>bénéfiques</a:t>
            </a:r>
          </a:p>
          <a:p>
            <a:pPr lvl="0"/>
            <a:endParaRPr lang="fr-FR" dirty="0" smtClean="0"/>
          </a:p>
          <a:p>
            <a:r>
              <a:rPr lang="fr-FR" dirty="0"/>
              <a:t>Plus la personne est active dans le soin, plus le résultat est meilleur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Les questions </a:t>
            </a:r>
            <a:r>
              <a:rPr lang="fr-FR" b="1" dirty="0" smtClean="0"/>
              <a:t>Ou</a:t>
            </a:r>
            <a:r>
              <a:rPr lang="fr-FR" dirty="0" smtClean="0"/>
              <a:t>vertes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La </a:t>
            </a:r>
            <a:r>
              <a:rPr lang="fr-FR" b="1" dirty="0" smtClean="0"/>
              <a:t>V</a:t>
            </a:r>
            <a:r>
              <a:rPr lang="fr-FR" dirty="0" smtClean="0"/>
              <a:t>alorisation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L'</a:t>
            </a:r>
            <a:r>
              <a:rPr lang="fr-FR" b="1" dirty="0"/>
              <a:t>E</a:t>
            </a:r>
            <a:r>
              <a:rPr lang="fr-FR" dirty="0"/>
              <a:t>coute </a:t>
            </a:r>
            <a:r>
              <a:rPr lang="fr-FR" dirty="0" smtClean="0"/>
              <a:t>réflective</a:t>
            </a:r>
            <a:r>
              <a:rPr lang="fr-FR" dirty="0"/>
              <a:t>				→ </a:t>
            </a:r>
            <a:r>
              <a:rPr lang="fr-FR" b="1" dirty="0" err="1" smtClean="0"/>
              <a:t>OuVER</a:t>
            </a:r>
            <a:endParaRPr lang="fr-FR" b="1" dirty="0" smtClean="0"/>
          </a:p>
          <a:p>
            <a:pPr lvl="0"/>
            <a:endParaRPr lang="fr-FR" b="1" dirty="0"/>
          </a:p>
          <a:p>
            <a:pPr lvl="0"/>
            <a:r>
              <a:rPr lang="fr-FR" dirty="0"/>
              <a:t>Le </a:t>
            </a:r>
            <a:r>
              <a:rPr lang="fr-FR" b="1" dirty="0"/>
              <a:t>R</a:t>
            </a:r>
            <a:r>
              <a:rPr lang="fr-FR" dirty="0"/>
              <a:t>ésumé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La sollicitation au discours-changement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méthodes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971600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403648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835696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fr-FR" dirty="0"/>
              <a:t>Exemples de questions ouvertes </a:t>
            </a:r>
            <a:r>
              <a:rPr lang="fr-FR" dirty="0" smtClean="0"/>
              <a:t>: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Racontez moi ce que vous avez remarqué dans l'évolution de votre poids, mois après mois. Comment cela vous a affecté ?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Pourriez vous me parler de </a:t>
            </a:r>
            <a:r>
              <a:rPr lang="fr-FR" dirty="0" smtClean="0"/>
              <a:t>ce que </a:t>
            </a:r>
            <a:r>
              <a:rPr lang="fr-FR" dirty="0"/>
              <a:t>vous avez fait comme activité physique cette semaine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Poser une question ouverte sur ce que l'on souhaite explorer,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Puis poursuivre par une </a:t>
            </a:r>
            <a:r>
              <a:rPr lang="fr-FR" dirty="0" smtClean="0"/>
              <a:t>écoute réflective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Eviter de poser 3 questions d'affilée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/>
              <a:t>« Si tout apprentissage consiste à passer de </a:t>
            </a:r>
            <a:r>
              <a:rPr lang="fr-FR" sz="2800" dirty="0" smtClean="0"/>
              <a:t>zéro </a:t>
            </a:r>
            <a:r>
              <a:rPr lang="fr-FR" sz="2800" dirty="0"/>
              <a:t>à dix, alors la partie la </a:t>
            </a:r>
            <a:r>
              <a:rPr lang="fr-FR" sz="2800" dirty="0" smtClean="0"/>
              <a:t>plus </a:t>
            </a:r>
            <a:r>
              <a:rPr lang="fr-FR" sz="2800" dirty="0"/>
              <a:t>importante est de passer de </a:t>
            </a:r>
            <a:r>
              <a:rPr lang="fr-FR" sz="2800" dirty="0" smtClean="0"/>
              <a:t>zéro </a:t>
            </a:r>
            <a:r>
              <a:rPr lang="fr-FR" sz="2800" dirty="0"/>
              <a:t>à un. </a:t>
            </a:r>
            <a:r>
              <a:rPr lang="fr-FR" sz="2800" dirty="0" smtClean="0"/>
              <a:t>»</a:t>
            </a:r>
          </a:p>
          <a:p>
            <a:pPr lvl="0"/>
            <a:endParaRPr lang="fr-FR" sz="2800" dirty="0"/>
          </a:p>
          <a:p>
            <a:pPr lvl="0"/>
            <a:endParaRPr lang="fr-FR" sz="2800" dirty="0" smtClean="0"/>
          </a:p>
          <a:p>
            <a:pPr lvl="0"/>
            <a:endParaRPr lang="fr-FR" sz="2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la machine à 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35822"/>
            <a:ext cx="3456384" cy="33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0" indent="0">
              <a:buNone/>
            </a:pPr>
            <a:r>
              <a:rPr lang="fr-FR" dirty="0" smtClean="0"/>
              <a:t>L‘écoute réflective</a:t>
            </a:r>
            <a:r>
              <a:rPr lang="fr-FR" dirty="0"/>
              <a:t> (reformulation</a:t>
            </a:r>
            <a:r>
              <a:rPr lang="fr-FR" dirty="0" smtClean="0"/>
              <a:t>):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Sous la forme d'une affirmation et non d'une </a:t>
            </a:r>
            <a:r>
              <a:rPr lang="fr-FR" dirty="0" smtClean="0"/>
              <a:t>question</a:t>
            </a:r>
          </a:p>
          <a:p>
            <a:pPr lvl="0"/>
            <a:endParaRPr lang="fr-FR" dirty="0"/>
          </a:p>
          <a:p>
            <a:pPr marL="109728" lvl="0" indent="0">
              <a:buNone/>
            </a:pPr>
            <a:r>
              <a:rPr lang="fr-FR" dirty="0"/>
              <a:t>Exemple de début de reflet :</a:t>
            </a:r>
          </a:p>
          <a:p>
            <a:pPr marL="109728" lvl="0" indent="0">
              <a:buNone/>
            </a:pPr>
            <a:r>
              <a:rPr lang="fr-FR" dirty="0"/>
              <a:t>- on dirait </a:t>
            </a:r>
            <a:r>
              <a:rPr lang="fr-FR" dirty="0" smtClean="0"/>
              <a:t>que…</a:t>
            </a:r>
            <a:endParaRPr lang="fr-FR" dirty="0"/>
          </a:p>
          <a:p>
            <a:pPr marL="109728" lvl="0" indent="0">
              <a:buNone/>
            </a:pPr>
            <a:r>
              <a:rPr lang="fr-FR" dirty="0"/>
              <a:t>- Vous vous dites </a:t>
            </a:r>
            <a:r>
              <a:rPr lang="fr-FR" dirty="0" smtClean="0"/>
              <a:t>que…</a:t>
            </a:r>
            <a:endParaRPr lang="fr-FR" dirty="0"/>
          </a:p>
          <a:p>
            <a:pPr marL="109728" lvl="0" indent="0">
              <a:buNone/>
            </a:pPr>
            <a:r>
              <a:rPr lang="fr-FR" dirty="0" smtClean="0"/>
              <a:t>- Vous </a:t>
            </a:r>
            <a:r>
              <a:rPr lang="fr-FR" dirty="0"/>
              <a:t>vous demandez </a:t>
            </a:r>
            <a:r>
              <a:rPr lang="fr-FR" dirty="0" smtClean="0"/>
              <a:t>si…</a:t>
            </a:r>
          </a:p>
          <a:p>
            <a:pPr lvl="0">
              <a:buFontTx/>
              <a:buChar char="-"/>
            </a:pPr>
            <a:endParaRPr lang="fr-FR" dirty="0"/>
          </a:p>
          <a:p>
            <a:pPr marL="109728" lvl="0" indent="0">
              <a:buNone/>
            </a:pPr>
            <a:r>
              <a:rPr lang="fr-FR" dirty="0"/>
              <a:t>Restez souple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fr-FR" dirty="0"/>
              <a:t>La valorisation :</a:t>
            </a:r>
          </a:p>
          <a:p>
            <a:pPr lvl="0"/>
            <a:r>
              <a:rPr lang="fr-FR" dirty="0"/>
              <a:t>Soutenir et valoriser la </a:t>
            </a:r>
            <a:r>
              <a:rPr lang="fr-FR" dirty="0" smtClean="0"/>
              <a:t>personne </a:t>
            </a:r>
            <a:r>
              <a:rPr lang="fr-FR" dirty="0"/>
              <a:t>par des expressions de compréhension, des compliments</a:t>
            </a:r>
          </a:p>
          <a:p>
            <a:pPr lvl="0"/>
            <a:r>
              <a:rPr lang="fr-FR" dirty="0"/>
              <a:t>remarquer et valoriser le </a:t>
            </a:r>
            <a:r>
              <a:rPr lang="fr-FR" dirty="0" smtClean="0"/>
              <a:t>discours-changement </a:t>
            </a:r>
            <a:r>
              <a:rPr lang="fr-FR" dirty="0"/>
              <a:t>de la personne, ses efforts de compréhension et de changement, ainsi que ses ressources au changement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Soyez authentique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fr-FR" dirty="0"/>
              <a:t>Le résumé :</a:t>
            </a:r>
          </a:p>
          <a:p>
            <a:pPr lvl="0"/>
            <a:r>
              <a:rPr lang="fr-FR" dirty="0"/>
              <a:t>Lien entre eux des propos de la </a:t>
            </a:r>
            <a:r>
              <a:rPr lang="fr-FR" dirty="0" smtClean="0"/>
              <a:t>personne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Permet de témoigner à la personne de l'attention quant à ses </a:t>
            </a:r>
            <a:r>
              <a:rPr lang="fr-FR" dirty="0" smtClean="0"/>
              <a:t>propos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Reflète à la personne son discours changement et renforce ses chances d'engagements et de premiers pas.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2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véritable style relationnel fondé sur un esprit et constitué de principes et de stratégies</a:t>
            </a:r>
          </a:p>
          <a:p>
            <a:r>
              <a:rPr lang="fr-FR" dirty="0" smtClean="0"/>
              <a:t>Un respect du consultant, de son autonomie, de ses valeurs</a:t>
            </a:r>
          </a:p>
          <a:p>
            <a:r>
              <a:rPr lang="fr-FR" dirty="0" smtClean="0"/>
              <a:t>Une réponse aux patients dits « résistants »</a:t>
            </a:r>
          </a:p>
          <a:p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L’entretien motivationnel</a:t>
            </a:r>
            <a:br>
              <a:rPr lang="fr-FR" dirty="0" smtClean="0"/>
            </a:br>
            <a:r>
              <a:rPr lang="fr-FR" dirty="0" smtClean="0"/>
              <a:t>c’est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8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 une liste de techniques ou d’outils relationnels</a:t>
            </a:r>
          </a:p>
          <a:p>
            <a:endParaRPr lang="fr-FR" dirty="0" smtClean="0"/>
          </a:p>
          <a:p>
            <a:r>
              <a:rPr lang="fr-FR" dirty="0" smtClean="0"/>
              <a:t>Ni une </a:t>
            </a:r>
            <a:r>
              <a:rPr lang="fr-FR" dirty="0" err="1" smtClean="0"/>
              <a:t>psychotherapie</a:t>
            </a: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Ni une solution miracle</a:t>
            </a:r>
          </a:p>
          <a:p>
            <a:endParaRPr lang="fr-FR" dirty="0" smtClean="0"/>
          </a:p>
          <a:p>
            <a:r>
              <a:rPr lang="fr-FR" dirty="0" smtClean="0"/>
              <a:t>Surtout pas un moyen de faire faire à quelqu’un ce qu’il ne souhaiterait pas faire !!!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L’entretien motivationnel</a:t>
            </a:r>
            <a:br>
              <a:rPr lang="fr-FR" dirty="0" smtClean="0"/>
            </a:br>
            <a:r>
              <a:rPr lang="fr-FR" dirty="0" smtClean="0"/>
              <a:t>ce n’est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4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L’argumentation est une méthode peu efficace pur induire le changement.</a:t>
            </a:r>
          </a:p>
          <a:p>
            <a:endParaRPr lang="fr-FR" dirty="0" smtClean="0"/>
          </a:p>
          <a:p>
            <a:r>
              <a:rPr lang="fr-FR" dirty="0" smtClean="0"/>
              <a:t>Si vous vous fixer sur les résistance, la personne aura tendance à ne pas changer.</a:t>
            </a:r>
          </a:p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La motivation émerge des interactions entre l’intervenant et la personne.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N’oubliez pas que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9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/>
          <a:lstStyle/>
          <a:p>
            <a:endParaRPr lang="fr-FR" dirty="0" smtClean="0"/>
          </a:p>
          <a:p>
            <a:pPr marL="109728" indent="0" algn="ctr">
              <a:buNone/>
            </a:pPr>
            <a:endParaRPr lang="fr-FR" sz="3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On </a:t>
            </a:r>
            <a:r>
              <a:rPr lang="fr-FR" sz="4400" dirty="0"/>
              <a:t>n’apprend pas à jouer </a:t>
            </a:r>
            <a:br>
              <a:rPr lang="fr-FR" sz="4400" dirty="0"/>
            </a:br>
            <a:r>
              <a:rPr lang="fr-FR" sz="4400" dirty="0"/>
              <a:t>du piano en deux jours !</a:t>
            </a:r>
            <a:br>
              <a:rPr lang="fr-FR" sz="4400" dirty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40760" cy="33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80012" y="5661248"/>
            <a:ext cx="385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2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 smtClean="0"/>
              <a:t>Méthode </a:t>
            </a:r>
            <a:r>
              <a:rPr lang="fr-FR" dirty="0"/>
              <a:t>de communication </a:t>
            </a:r>
            <a:r>
              <a:rPr lang="fr-FR" dirty="0" smtClean="0"/>
              <a:t>directive centrée </a:t>
            </a:r>
            <a:r>
              <a:rPr lang="fr-FR" dirty="0"/>
              <a:t>sur la </a:t>
            </a:r>
            <a:r>
              <a:rPr lang="fr-FR" dirty="0" smtClean="0"/>
              <a:t>personne</a:t>
            </a:r>
          </a:p>
          <a:p>
            <a:pPr lvl="0">
              <a:buNone/>
            </a:pPr>
            <a:endParaRPr lang="fr-FR" dirty="0"/>
          </a:p>
          <a:p>
            <a:pPr lvl="0">
              <a:buNone/>
            </a:pPr>
            <a:r>
              <a:rPr lang="fr-FR" dirty="0" smtClean="0"/>
              <a:t>Pour </a:t>
            </a:r>
            <a:r>
              <a:rPr lang="fr-FR" dirty="0"/>
              <a:t>augmenter la motivation intrinsèque au </a:t>
            </a:r>
            <a:r>
              <a:rPr lang="fr-FR" dirty="0" smtClean="0"/>
              <a:t>changement</a:t>
            </a:r>
          </a:p>
          <a:p>
            <a:pPr lvl="0">
              <a:buNone/>
            </a:pPr>
            <a:endParaRPr lang="fr-FR" dirty="0"/>
          </a:p>
          <a:p>
            <a:pPr lvl="0">
              <a:buNone/>
            </a:pPr>
            <a:r>
              <a:rPr lang="fr-FR" dirty="0" smtClean="0"/>
              <a:t>Par </a:t>
            </a:r>
            <a:r>
              <a:rPr lang="fr-FR" dirty="0"/>
              <a:t>l’exploration et la résolution </a:t>
            </a:r>
            <a:r>
              <a:rPr lang="fr-FR" dirty="0" smtClean="0"/>
              <a:t>l’ambivalence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Qu'est ce que c'est ?</a:t>
            </a:r>
          </a:p>
        </p:txBody>
      </p:sp>
    </p:spTree>
    <p:extLst>
      <p:ext uri="{BB962C8B-B14F-4D97-AF65-F5344CB8AC3E}">
        <p14:creationId xmlns:p14="http://schemas.microsoft.com/office/powerpoint/2010/main" val="896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fr-FR" dirty="0" smtClean="0"/>
          </a:p>
          <a:p>
            <a:pPr lvl="0"/>
            <a:r>
              <a:rPr lang="fr-FR" dirty="0" smtClean="0"/>
              <a:t>C'est </a:t>
            </a:r>
            <a:r>
              <a:rPr lang="fr-FR" dirty="0"/>
              <a:t>vouloir le changement et ne pas le vouloir en même temps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Source de frustration, stress, confusion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Etape dans le processus normal de changement.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L'ambivalence</a:t>
            </a:r>
            <a:br>
              <a:rPr lang="fr-FR" dirty="0"/>
            </a:br>
            <a:r>
              <a:rPr lang="fr-FR" sz="4400" dirty="0"/>
              <a:t>ou le dilemme du changement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1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r>
              <a:rPr lang="fr-FR" dirty="0" smtClean="0"/>
              <a:t>Question </a:t>
            </a:r>
            <a:r>
              <a:rPr lang="fr-FR" dirty="0"/>
              <a:t>centrale à explorer dans </a:t>
            </a:r>
            <a:r>
              <a:rPr lang="fr-FR" dirty="0" smtClean="0"/>
              <a:t>l'entretien motivationnel</a:t>
            </a:r>
          </a:p>
          <a:p>
            <a:pPr marL="109728" lvl="0" indent="0">
              <a:buNone/>
            </a:pPr>
            <a:endParaRPr lang="fr-FR" dirty="0"/>
          </a:p>
          <a:p>
            <a:pPr lvl="0"/>
            <a:r>
              <a:rPr lang="fr-FR" dirty="0"/>
              <a:t>Manque de motivation = ambivalence non </a:t>
            </a:r>
            <a:r>
              <a:rPr lang="fr-FR" dirty="0" smtClean="0"/>
              <a:t>résolue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L’ambivalence </a:t>
            </a:r>
            <a:r>
              <a:rPr lang="fr-FR" sz="3200" dirty="0" smtClean="0"/>
              <a:t>(2)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44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Schéma de </a:t>
            </a:r>
            <a:r>
              <a:rPr lang="fr-FR" sz="3200" dirty="0" err="1" smtClean="0"/>
              <a:t>Proshaska</a:t>
            </a:r>
            <a:r>
              <a:rPr lang="fr-FR" sz="3200" dirty="0" smtClean="0"/>
              <a:t> et Di </a:t>
            </a:r>
            <a:r>
              <a:rPr lang="fr-FR" sz="3200" dirty="0" err="1" smtClean="0"/>
              <a:t>Clemente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63688" y="1484784"/>
            <a:ext cx="5760640" cy="4458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7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55576" y="234001"/>
            <a:ext cx="5146560" cy="66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44208" y="2967335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Il faut, en moyenne, </a:t>
            </a:r>
            <a:endParaRPr lang="fr-FR" dirty="0"/>
          </a:p>
          <a:p>
            <a:r>
              <a:rPr lang="fr-FR" dirty="0"/>
              <a:t>4-5 tours pour sortir des habitudes alimentaires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/>
              <a:t>« ce n’est pas qu’ils ne voient pas de solution. Ils ne voient pas de problème </a:t>
            </a:r>
            <a:r>
              <a:rPr lang="fr-FR" sz="2800" b="1" dirty="0" smtClean="0"/>
              <a:t>»</a:t>
            </a:r>
          </a:p>
          <a:p>
            <a:endParaRPr lang="fr-FR" sz="2800" b="1" dirty="0" smtClean="0"/>
          </a:p>
          <a:p>
            <a:pPr marL="109728" indent="0">
              <a:buNone/>
            </a:pPr>
            <a:r>
              <a:rPr lang="fr-FR" sz="2800" dirty="0"/>
              <a:t>Comptable, 52 ans, triple pontage l’an passé. Avait perdu 14kg après la chirurgie. En a repris 20, ainsi que la cigarette, la conso quotidienne de charcuterie et une stricte sédentarité. « Le sport, il aime le regarder à la TV avec ses fils ». La famille et l’amitié sont ce qui compte dans la vie, alors il tient à la convivialité. « Il a compris la leçon: il veille à ne plus stresser et profite des plaisirs de l’existence ». Il aimerait que sa femme et son médecin le comprennent. Il estime bien se traiter avec sa prise régulière de </a:t>
            </a:r>
            <a:r>
              <a:rPr lang="fr-FR" sz="2800" dirty="0" err="1"/>
              <a:t>ttt</a:t>
            </a:r>
            <a:r>
              <a:rPr lang="fr-FR" sz="2800" dirty="0"/>
              <a:t> </a:t>
            </a:r>
            <a:r>
              <a:rPr lang="fr-FR" sz="2800" dirty="0" err="1" smtClean="0"/>
              <a:t>anti-hypertenseur</a:t>
            </a:r>
            <a:r>
              <a:rPr lang="fr-FR" sz="2800" dirty="0" smtClean="0"/>
              <a:t>.</a:t>
            </a:r>
          </a:p>
          <a:p>
            <a:pPr marL="109728" indent="0">
              <a:buNone/>
            </a:pPr>
            <a:endParaRPr lang="fr-FR" sz="2800" dirty="0" smtClean="0"/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Eviter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un abord « frontal » </a:t>
            </a: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hygiéno-diététique. Développer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une conscience des contradictions entre ce que le patient vit au quotidien, ses conduites effectives et ses aspirations.</a:t>
            </a:r>
            <a:endParaRPr lang="fr-FR" sz="2800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pPr marL="109728" indent="0">
              <a:buNone/>
            </a:pPr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STADE DE PRECONTEMPLATION</a:t>
            </a:r>
          </a:p>
        </p:txBody>
      </p:sp>
    </p:spTree>
    <p:extLst>
      <p:ext uri="{BB962C8B-B14F-4D97-AF65-F5344CB8AC3E}">
        <p14:creationId xmlns:p14="http://schemas.microsoft.com/office/powerpoint/2010/main" val="1921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/>
              <a:t>« J’ai un sérieux problème avec mon poids. Je devrais faire quelque chose pour maigrir </a:t>
            </a:r>
            <a:r>
              <a:rPr lang="fr-FR" sz="2800" b="1" dirty="0" smtClean="0"/>
              <a:t>»</a:t>
            </a:r>
          </a:p>
          <a:p>
            <a:pPr marL="109728" indent="0">
              <a:buNone/>
            </a:pPr>
            <a:endParaRPr lang="fr-FR" sz="2800" b="1" dirty="0" smtClean="0"/>
          </a:p>
          <a:p>
            <a:r>
              <a:rPr lang="fr-FR" sz="2800" dirty="0"/>
              <a:t>Mr X s’inquiète d’avoir franchi la barre des 120kg. Il a du mal à suivre ses enfants lors des promenades. Il s’essouffle et tousse à la moindre côte. Il se fatigue vite. Son cholestérol ne baisse pas malgré les </a:t>
            </a:r>
            <a:r>
              <a:rPr lang="fr-FR" sz="2800" dirty="0" err="1"/>
              <a:t>ttt</a:t>
            </a:r>
            <a:r>
              <a:rPr lang="fr-FR" sz="2800" dirty="0"/>
              <a:t>. « Heureusement, il est très rigoureux sur la prise de ses médicaments ». Hélas, les régimes ne marchent jamais: « cela peut même faire grossir au bout du compte! ». « Et la gym, ça n’a jamais été son truc… » </a:t>
            </a:r>
            <a:endParaRPr lang="fr-FR" sz="2800" dirty="0" smtClean="0"/>
          </a:p>
          <a:p>
            <a:pPr marL="109728" indent="0" algn="ctr">
              <a:buNone/>
            </a:pPr>
            <a:endParaRPr lang="fr-FR" sz="2800" dirty="0"/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L’exploration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des habitudes problématiques </a:t>
            </a: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devient possible.</a:t>
            </a:r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Tableau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de la balance </a:t>
            </a: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décisionnelle</a:t>
            </a:r>
          </a:p>
          <a:p>
            <a:pPr marL="109728" indent="0">
              <a:buNone/>
            </a:pP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Comment envisagez vous l’avenir ?</a:t>
            </a:r>
            <a:endParaRPr lang="fr-FR" sz="2800" b="1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pPr marL="0" indent="0">
              <a:buNone/>
            </a:pP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 </a:t>
            </a:r>
            <a:r>
              <a:rPr lang="fr-FR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Echelles </a:t>
            </a:r>
            <a:r>
              <a:rPr lang="fr-FR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Importance/Confiance de perte de poids</a:t>
            </a:r>
            <a:endParaRPr lang="fr-FR" sz="2800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/>
              <a:t>STADE DE CONTEMPLATION</a:t>
            </a:r>
          </a:p>
        </p:txBody>
      </p:sp>
    </p:spTree>
    <p:extLst>
      <p:ext uri="{BB962C8B-B14F-4D97-AF65-F5344CB8AC3E}">
        <p14:creationId xmlns:p14="http://schemas.microsoft.com/office/powerpoint/2010/main" val="383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447</Words>
  <Application>Microsoft Office PowerPoint</Application>
  <PresentationFormat>Affichage à l'écran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Rotonde</vt:lpstr>
      <vt:lpstr>L'entretien motivationnel  En consultation diététique</vt:lpstr>
      <vt:lpstr>Présentation PowerPoint</vt:lpstr>
      <vt:lpstr>Qu'est ce que c'est ?</vt:lpstr>
      <vt:lpstr>L'ambivalence ou le dilemme du changement</vt:lpstr>
      <vt:lpstr>L’ambivalence (2)</vt:lpstr>
      <vt:lpstr>Schéma de Proshaska et Di Clemente</vt:lpstr>
      <vt:lpstr>Présentation PowerPoint</vt:lpstr>
      <vt:lpstr>STADE DE PRECONTEMPLATION</vt:lpstr>
      <vt:lpstr>STADE DE CONTEMPLATION</vt:lpstr>
      <vt:lpstr>STADE DE PREPARATION</vt:lpstr>
      <vt:lpstr>STADE ACTION </vt:lpstr>
      <vt:lpstr>STADE DU MAINTIEN</vt:lpstr>
      <vt:lpstr>STADE RECHUTE </vt:lpstr>
      <vt:lpstr>3 conditions nécessaires au changement</vt:lpstr>
      <vt:lpstr>Les 4 principes</vt:lpstr>
      <vt:lpstr>Présentation PowerPoint</vt:lpstr>
      <vt:lpstr>Quelles 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L’entretien motivationnel c’est :</vt:lpstr>
      <vt:lpstr>L’entretien motivationnel ce n’est :</vt:lpstr>
      <vt:lpstr>N’oubliez pas que …</vt:lpstr>
      <vt:lpstr> On n’apprend pas à jouer  du piano en deux jours ! </vt:lpstr>
    </vt:vector>
  </TitlesOfParts>
  <Company>CHU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L'entretien motivationnel  En consultation diététique</dc:title>
  <dc:creator>Localadmin</dc:creator>
  <cp:lastModifiedBy>Localadmin</cp:lastModifiedBy>
  <cp:revision>28</cp:revision>
  <dcterms:created xsi:type="dcterms:W3CDTF">2017-09-26T12:26:31Z</dcterms:created>
  <dcterms:modified xsi:type="dcterms:W3CDTF">2017-09-26T14:03:46Z</dcterms:modified>
</cp:coreProperties>
</file>