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6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466711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1534585" y="0"/>
            <a:ext cx="10390717" cy="11430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11" name="Shape 1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Texte du titre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Texte du titre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ncbi.nlm.nih.gov/pubmed/?term=Zamboni%20M%5bAuthor%5d&amp;cauthor=true&amp;cauthor_uid=15925957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L’obésité du sujet âgé</a:t>
            </a:r>
          </a:p>
        </p:txBody>
      </p:sp>
      <p:sp>
        <p:nvSpPr>
          <p:cNvPr id="121" name="Shape 121"/>
          <p:cNvSpPr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r>
              <a:t>Et si c’était une question de muscle ?</a:t>
            </a:r>
          </a:p>
        </p:txBody>
      </p:sp>
      <p:sp>
        <p:nvSpPr>
          <p:cNvPr id="122" name="Shape 122"/>
          <p:cNvSpPr/>
          <p:nvPr/>
        </p:nvSpPr>
        <p:spPr>
          <a:xfrm>
            <a:off x="5993142" y="5807073"/>
            <a:ext cx="5432151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t>Dr Musikas Marietta </a:t>
            </a:r>
          </a:p>
          <a:p>
            <a:r>
              <a:t>Unité Transversale de Nutrition Clinique - CHU Caen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/>
          </p:cNvSpPr>
          <p:nvPr>
            <p:ph type="title"/>
          </p:nvPr>
        </p:nvSpPr>
        <p:spPr>
          <a:xfrm>
            <a:off x="419894" y="238676"/>
            <a:ext cx="7772401" cy="1143001"/>
          </a:xfrm>
          <a:prstGeom prst="rect">
            <a:avLst/>
          </a:prstGeom>
        </p:spPr>
        <p:txBody>
          <a:bodyPr/>
          <a:lstStyle/>
          <a:p>
            <a:r>
              <a:t>Survie</a:t>
            </a:r>
          </a:p>
        </p:txBody>
      </p:sp>
      <p:sp>
        <p:nvSpPr>
          <p:cNvPr id="229" name="Shape 229"/>
          <p:cNvSpPr/>
          <p:nvPr/>
        </p:nvSpPr>
        <p:spPr>
          <a:xfrm>
            <a:off x="2743200" y="2846389"/>
            <a:ext cx="1589" cy="2790826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0" name="Shape 230"/>
          <p:cNvSpPr/>
          <p:nvPr/>
        </p:nvSpPr>
        <p:spPr>
          <a:xfrm>
            <a:off x="2657475" y="5637214"/>
            <a:ext cx="85726" cy="1588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1" name="Shape 231"/>
          <p:cNvSpPr/>
          <p:nvPr/>
        </p:nvSpPr>
        <p:spPr>
          <a:xfrm>
            <a:off x="2657475" y="4703764"/>
            <a:ext cx="85726" cy="1588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2" name="Shape 232"/>
          <p:cNvSpPr/>
          <p:nvPr/>
        </p:nvSpPr>
        <p:spPr>
          <a:xfrm>
            <a:off x="2657475" y="3779839"/>
            <a:ext cx="85726" cy="1588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3" name="Shape 233"/>
          <p:cNvSpPr/>
          <p:nvPr/>
        </p:nvSpPr>
        <p:spPr>
          <a:xfrm>
            <a:off x="2657475" y="2846389"/>
            <a:ext cx="85726" cy="1588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4" name="Shape 234"/>
          <p:cNvSpPr/>
          <p:nvPr/>
        </p:nvSpPr>
        <p:spPr>
          <a:xfrm>
            <a:off x="2743200" y="5637214"/>
            <a:ext cx="6227764" cy="1588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5" name="Shape 235"/>
          <p:cNvSpPr/>
          <p:nvPr/>
        </p:nvSpPr>
        <p:spPr>
          <a:xfrm flipV="1">
            <a:off x="2743200" y="5637214"/>
            <a:ext cx="1589" cy="85726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6" name="Shape 236"/>
          <p:cNvSpPr/>
          <p:nvPr/>
        </p:nvSpPr>
        <p:spPr>
          <a:xfrm flipV="1">
            <a:off x="4305300" y="5637214"/>
            <a:ext cx="1589" cy="85726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7" name="Shape 237"/>
          <p:cNvSpPr/>
          <p:nvPr/>
        </p:nvSpPr>
        <p:spPr>
          <a:xfrm flipV="1">
            <a:off x="5857875" y="5637214"/>
            <a:ext cx="1589" cy="85726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8" name="Shape 238"/>
          <p:cNvSpPr/>
          <p:nvPr/>
        </p:nvSpPr>
        <p:spPr>
          <a:xfrm flipV="1">
            <a:off x="7418389" y="5637214"/>
            <a:ext cx="1588" cy="85726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9" name="Shape 239"/>
          <p:cNvSpPr/>
          <p:nvPr/>
        </p:nvSpPr>
        <p:spPr>
          <a:xfrm flipV="1">
            <a:off x="8970964" y="5637214"/>
            <a:ext cx="1588" cy="85726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0" name="Shape 240"/>
          <p:cNvSpPr/>
          <p:nvPr/>
        </p:nvSpPr>
        <p:spPr>
          <a:xfrm>
            <a:off x="2390774" y="5456239"/>
            <a:ext cx="152228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b="1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0</a:t>
            </a:r>
          </a:p>
        </p:txBody>
      </p:sp>
      <p:sp>
        <p:nvSpPr>
          <p:cNvPr id="241" name="Shape 241"/>
          <p:cNvSpPr/>
          <p:nvPr/>
        </p:nvSpPr>
        <p:spPr>
          <a:xfrm>
            <a:off x="2390774" y="4522789"/>
            <a:ext cx="152228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b="1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1</a:t>
            </a:r>
          </a:p>
        </p:txBody>
      </p:sp>
      <p:sp>
        <p:nvSpPr>
          <p:cNvPr id="242" name="Shape 242"/>
          <p:cNvSpPr/>
          <p:nvPr/>
        </p:nvSpPr>
        <p:spPr>
          <a:xfrm>
            <a:off x="2390774" y="3598864"/>
            <a:ext cx="152228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b="1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2</a:t>
            </a:r>
          </a:p>
        </p:txBody>
      </p:sp>
      <p:sp>
        <p:nvSpPr>
          <p:cNvPr id="243" name="Shape 243"/>
          <p:cNvSpPr/>
          <p:nvPr/>
        </p:nvSpPr>
        <p:spPr>
          <a:xfrm>
            <a:off x="2390774" y="2665414"/>
            <a:ext cx="152228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b="1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3</a:t>
            </a:r>
          </a:p>
        </p:txBody>
      </p:sp>
      <p:sp>
        <p:nvSpPr>
          <p:cNvPr id="244" name="Shape 244"/>
          <p:cNvSpPr/>
          <p:nvPr/>
        </p:nvSpPr>
        <p:spPr>
          <a:xfrm>
            <a:off x="4025901" y="5799139"/>
            <a:ext cx="5139294" cy="51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defTabSz="762000">
              <a:defRPr sz="24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20		 25		 30		 35</a:t>
            </a:r>
          </a:p>
        </p:txBody>
      </p:sp>
      <p:sp>
        <p:nvSpPr>
          <p:cNvPr id="245" name="Shape 245"/>
          <p:cNvSpPr/>
          <p:nvPr/>
        </p:nvSpPr>
        <p:spPr>
          <a:xfrm>
            <a:off x="7342189" y="6327776"/>
            <a:ext cx="1880900" cy="51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defTabSz="762000">
              <a:defRPr sz="24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IMC (kg/m</a:t>
            </a:r>
            <a:r>
              <a:rPr baseline="30000"/>
              <a:t>2</a:t>
            </a:r>
            <a:r>
              <a:t>)</a:t>
            </a:r>
          </a:p>
        </p:txBody>
      </p:sp>
      <p:sp>
        <p:nvSpPr>
          <p:cNvPr id="246" name="Shape 246"/>
          <p:cNvSpPr/>
          <p:nvPr/>
        </p:nvSpPr>
        <p:spPr>
          <a:xfrm>
            <a:off x="3111500" y="2519363"/>
            <a:ext cx="5468939" cy="2245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044" extrusionOk="0">
                <a:moveTo>
                  <a:pt x="0" y="12288"/>
                </a:moveTo>
                <a:cubicBezTo>
                  <a:pt x="583" y="13266"/>
                  <a:pt x="1743" y="17079"/>
                  <a:pt x="3486" y="18128"/>
                </a:cubicBezTo>
                <a:cubicBezTo>
                  <a:pt x="5229" y="19176"/>
                  <a:pt x="7436" y="21600"/>
                  <a:pt x="10452" y="18581"/>
                </a:cubicBezTo>
                <a:cubicBezTo>
                  <a:pt x="13468" y="15562"/>
                  <a:pt x="17499" y="7809"/>
                  <a:pt x="21600" y="0"/>
                </a:cubicBezTo>
              </a:path>
            </a:pathLst>
          </a:custGeom>
          <a:ln w="38100">
            <a:solidFill>
              <a:srgbClr val="FF33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47" name="Shape 247"/>
          <p:cNvSpPr/>
          <p:nvPr/>
        </p:nvSpPr>
        <p:spPr>
          <a:xfrm>
            <a:off x="1819275" y="1830389"/>
            <a:ext cx="2091592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defTabSz="762000">
              <a:defRPr sz="24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risque relatif</a:t>
            </a:r>
            <a:endParaRPr>
              <a:latin typeface="Tahoma"/>
              <a:ea typeface="Tahoma"/>
              <a:cs typeface="Tahoma"/>
              <a:sym typeface="Tahoma"/>
            </a:endParaRPr>
          </a:p>
          <a:p>
            <a:pPr defTabSz="762000">
              <a:defRPr sz="24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mortalité</a:t>
            </a:r>
          </a:p>
        </p:txBody>
      </p:sp>
      <p:grpSp>
        <p:nvGrpSpPr>
          <p:cNvPr id="250" name="Group 250"/>
          <p:cNvGrpSpPr/>
          <p:nvPr/>
        </p:nvGrpSpPr>
        <p:grpSpPr>
          <a:xfrm>
            <a:off x="4589464" y="3505201"/>
            <a:ext cx="5471676" cy="1472300"/>
            <a:chOff x="0" y="0"/>
            <a:chExt cx="5471675" cy="1472299"/>
          </a:xfrm>
        </p:grpSpPr>
        <p:sp>
          <p:nvSpPr>
            <p:cNvPr id="248" name="Shape 248"/>
            <p:cNvSpPr/>
            <p:nvPr/>
          </p:nvSpPr>
          <p:spPr>
            <a:xfrm>
              <a:off x="0" y="0"/>
              <a:ext cx="5468938" cy="1257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44" extrusionOk="0">
                  <a:moveTo>
                    <a:pt x="0" y="12288"/>
                  </a:moveTo>
                  <a:cubicBezTo>
                    <a:pt x="583" y="13266"/>
                    <a:pt x="1743" y="17079"/>
                    <a:pt x="3486" y="18128"/>
                  </a:cubicBezTo>
                  <a:cubicBezTo>
                    <a:pt x="5229" y="19176"/>
                    <a:pt x="7436" y="21600"/>
                    <a:pt x="10452" y="18581"/>
                  </a:cubicBezTo>
                  <a:cubicBezTo>
                    <a:pt x="13468" y="15562"/>
                    <a:pt x="17499" y="7809"/>
                    <a:pt x="21600" y="0"/>
                  </a:cubicBezTo>
                </a:path>
              </a:pathLst>
            </a:custGeom>
            <a:noFill/>
            <a:ln w="38100" cap="flat">
              <a:solidFill>
                <a:srgbClr val="0033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3716337" y="885559"/>
              <a:ext cx="1755339" cy="586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3200">
                  <a:solidFill>
                    <a:srgbClr val="0033CC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r>
                <a:t>sujet âgé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" grpId="1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/>
          <p:nvPr/>
        </p:nvSpPr>
        <p:spPr>
          <a:xfrm>
            <a:off x="2119216" y="346927"/>
            <a:ext cx="8598096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800"/>
            </a:pPr>
            <a:r>
              <a:t>Chez les patients atteints de pathologies chroniques</a:t>
            </a:r>
            <a:r>
              <a:rPr sz="1800"/>
              <a:t>: </a:t>
            </a:r>
          </a:p>
        </p:txBody>
      </p:sp>
      <p:sp>
        <p:nvSpPr>
          <p:cNvPr id="253" name="Shape 253"/>
          <p:cNvSpPr/>
          <p:nvPr/>
        </p:nvSpPr>
        <p:spPr>
          <a:xfrm>
            <a:off x="929388" y="1536809"/>
            <a:ext cx="3327819" cy="89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Wingdings"/>
              <a:buChar char="➢"/>
            </a:pPr>
            <a:r>
              <a:t>BPCO </a:t>
            </a:r>
          </a:p>
          <a:p>
            <a:pPr marL="285750" indent="-285750">
              <a:buSzPct val="100000"/>
              <a:buFont typeface="Wingdings"/>
              <a:buChar char="➢"/>
            </a:pPr>
            <a:r>
              <a:t>Insuffisance cardiaque</a:t>
            </a:r>
          </a:p>
          <a:p>
            <a:pPr marL="285750" indent="-285750">
              <a:buSzPct val="100000"/>
              <a:buFont typeface="Wingdings"/>
              <a:buChar char="➢"/>
            </a:pPr>
            <a:r>
              <a:t>Dialyse  chronique</a:t>
            </a:r>
          </a:p>
        </p:txBody>
      </p:sp>
      <p:sp>
        <p:nvSpPr>
          <p:cNvPr id="254" name="Shape 254"/>
          <p:cNvSpPr/>
          <p:nvPr/>
        </p:nvSpPr>
        <p:spPr>
          <a:xfrm>
            <a:off x="3972392" y="3537679"/>
            <a:ext cx="624599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r>
              <a:t>Mortalité chez les IMC entre 25 et 30</a:t>
            </a:r>
          </a:p>
        </p:txBody>
      </p:sp>
      <p:sp>
        <p:nvSpPr>
          <p:cNvPr id="255" name="Shape 255"/>
          <p:cNvSpPr/>
          <p:nvPr/>
        </p:nvSpPr>
        <p:spPr>
          <a:xfrm>
            <a:off x="2990575" y="3593691"/>
            <a:ext cx="484633" cy="583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25"/>
                </a:moveTo>
                <a:lnTo>
                  <a:pt x="5400" y="12625"/>
                </a:lnTo>
                <a:lnTo>
                  <a:pt x="5400" y="0"/>
                </a:lnTo>
                <a:lnTo>
                  <a:pt x="16200" y="0"/>
                </a:lnTo>
                <a:lnTo>
                  <a:pt x="16200" y="12625"/>
                </a:lnTo>
                <a:lnTo>
                  <a:pt x="21600" y="12625"/>
                </a:lnTo>
                <a:lnTo>
                  <a:pt x="10800" y="21600"/>
                </a:lnTo>
                <a:close/>
              </a:path>
            </a:pathLst>
          </a:custGeom>
          <a:solidFill>
            <a:srgbClr val="92D050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92D050"/>
                </a:solidFill>
              </a:defRPr>
            </a:pPr>
            <a:endParaRPr/>
          </a:p>
        </p:txBody>
      </p:sp>
      <p:sp>
        <p:nvSpPr>
          <p:cNvPr id="256" name="Shape 256"/>
          <p:cNvSpPr/>
          <p:nvPr/>
        </p:nvSpPr>
        <p:spPr>
          <a:xfrm>
            <a:off x="3972391" y="5006714"/>
            <a:ext cx="600545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r>
              <a:t>Mortalité chez les IMC entre 30 et 35</a:t>
            </a:r>
          </a:p>
        </p:txBody>
      </p:sp>
      <p:sp>
        <p:nvSpPr>
          <p:cNvPr id="257" name="Shape 257"/>
          <p:cNvSpPr/>
          <p:nvPr/>
        </p:nvSpPr>
        <p:spPr>
          <a:xfrm>
            <a:off x="2975853" y="5015096"/>
            <a:ext cx="514075" cy="3525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8640"/>
                </a:lnTo>
                <a:lnTo>
                  <a:pt x="0" y="8640"/>
                </a:lnTo>
                <a:close/>
                <a:moveTo>
                  <a:pt x="0" y="12960"/>
                </a:moveTo>
                <a:lnTo>
                  <a:pt x="21600" y="1296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/>
          <p:nvPr/>
        </p:nvSpPr>
        <p:spPr>
          <a:xfrm>
            <a:off x="841286" y="2318049"/>
            <a:ext cx="3717563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Sélection des survivants</a:t>
            </a:r>
          </a:p>
        </p:txBody>
      </p:sp>
      <p:sp>
        <p:nvSpPr>
          <p:cNvPr id="260" name="Shape 260"/>
          <p:cNvSpPr/>
          <p:nvPr/>
        </p:nvSpPr>
        <p:spPr>
          <a:xfrm>
            <a:off x="841286" y="3717559"/>
            <a:ext cx="2188566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Les limites de l’IMC</a:t>
            </a:r>
          </a:p>
        </p:txBody>
      </p:sp>
      <p:sp>
        <p:nvSpPr>
          <p:cNvPr id="261" name="Shape 261"/>
          <p:cNvSpPr/>
          <p:nvPr/>
        </p:nvSpPr>
        <p:spPr>
          <a:xfrm>
            <a:off x="5726243" y="3717559"/>
            <a:ext cx="4676933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Composition corporelle</a:t>
            </a:r>
          </a:p>
        </p:txBody>
      </p:sp>
      <p:sp>
        <p:nvSpPr>
          <p:cNvPr id="262" name="Shape 262"/>
          <p:cNvSpPr/>
          <p:nvPr/>
        </p:nvSpPr>
        <p:spPr>
          <a:xfrm>
            <a:off x="734516" y="5456420"/>
            <a:ext cx="3312828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Les effets de l’activité physique</a:t>
            </a:r>
          </a:p>
        </p:txBody>
      </p:sp>
      <p:sp>
        <p:nvSpPr>
          <p:cNvPr id="263" name="Shape 263"/>
          <p:cNvSpPr/>
          <p:nvPr/>
        </p:nvSpPr>
        <p:spPr>
          <a:xfrm>
            <a:off x="5726243" y="5486401"/>
            <a:ext cx="5696263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Vétérans 40 à 70 ans classées en fonction de leur performance au test d’effort: obésité = facteur protecteur si associée a un entrainement physique chez le + de 55 ans</a:t>
            </a:r>
          </a:p>
        </p:txBody>
      </p:sp>
      <p:sp>
        <p:nvSpPr>
          <p:cNvPr id="264" name="Shape 264"/>
          <p:cNvSpPr/>
          <p:nvPr/>
        </p:nvSpPr>
        <p:spPr>
          <a:xfrm>
            <a:off x="3507697" y="3902224"/>
            <a:ext cx="1813811" cy="1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5" name="Shape 265"/>
          <p:cNvSpPr/>
          <p:nvPr/>
        </p:nvSpPr>
        <p:spPr>
          <a:xfrm>
            <a:off x="4047342" y="5641085"/>
            <a:ext cx="1543989" cy="1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266" name="reflexion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32396" y="427750"/>
            <a:ext cx="2543261" cy="27190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image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27423" y="2488366"/>
            <a:ext cx="4017365" cy="2743200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Shape 269"/>
          <p:cNvSpPr/>
          <p:nvPr/>
        </p:nvSpPr>
        <p:spPr>
          <a:xfrm>
            <a:off x="5209082" y="1484025"/>
            <a:ext cx="221105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800" b="1"/>
            </a:lvl1pPr>
          </a:lstStyle>
          <a:p>
            <a:r>
              <a:t>OBESITE</a:t>
            </a:r>
          </a:p>
        </p:txBody>
      </p:sp>
      <p:sp>
        <p:nvSpPr>
          <p:cNvPr id="270" name="Shape 270"/>
          <p:cNvSpPr/>
          <p:nvPr/>
        </p:nvSpPr>
        <p:spPr>
          <a:xfrm>
            <a:off x="854439" y="3205480"/>
            <a:ext cx="2683241" cy="447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r>
              <a:t>Facteur de risque</a:t>
            </a:r>
          </a:p>
        </p:txBody>
      </p:sp>
      <p:sp>
        <p:nvSpPr>
          <p:cNvPr id="271" name="Shape 271"/>
          <p:cNvSpPr/>
          <p:nvPr/>
        </p:nvSpPr>
        <p:spPr>
          <a:xfrm>
            <a:off x="8334530" y="3205480"/>
            <a:ext cx="3132946" cy="447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r>
              <a:t>Facteur protecteur </a:t>
            </a:r>
          </a:p>
        </p:txBody>
      </p:sp>
      <p:pic>
        <p:nvPicPr>
          <p:cNvPr id="272" name="reflexion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1758" y="150277"/>
            <a:ext cx="2476323" cy="2647497"/>
          </a:xfrm>
          <a:prstGeom prst="rect">
            <a:avLst/>
          </a:prstGeom>
          <a:ln w="12700">
            <a:miter lim="400000"/>
          </a:ln>
        </p:spPr>
      </p:pic>
      <p:sp>
        <p:nvSpPr>
          <p:cNvPr id="273" name="Shape 273"/>
          <p:cNvSpPr/>
          <p:nvPr/>
        </p:nvSpPr>
        <p:spPr>
          <a:xfrm>
            <a:off x="4037342" y="5763466"/>
            <a:ext cx="3490626" cy="497841"/>
          </a:xfrm>
          <a:prstGeom prst="rect">
            <a:avLst/>
          </a:prstGeom>
          <a:solidFill>
            <a:srgbClr val="FFFFFF"/>
          </a:solidFill>
          <a:ln w="508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r>
              <a:t>Question de temporalité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/>
          <p:nvPr/>
        </p:nvSpPr>
        <p:spPr>
          <a:xfrm>
            <a:off x="722642" y="532130"/>
            <a:ext cx="7592056" cy="49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r>
              <a:t>Pourquoi prendre en charge les séniors obèses?</a:t>
            </a:r>
          </a:p>
        </p:txBody>
      </p:sp>
      <p:sp>
        <p:nvSpPr>
          <p:cNvPr id="276" name="Shape 276"/>
          <p:cNvSpPr/>
          <p:nvPr/>
        </p:nvSpPr>
        <p:spPr>
          <a:xfrm>
            <a:off x="265442" y="1903730"/>
            <a:ext cx="6525826" cy="383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/>
            </a:lvl1pPr>
          </a:lstStyle>
          <a:p>
            <a:r>
              <a:t>En prévention des complications métaboliques, cancers?</a:t>
            </a:r>
          </a:p>
        </p:txBody>
      </p:sp>
      <p:sp>
        <p:nvSpPr>
          <p:cNvPr id="277" name="Shape 277"/>
          <p:cNvSpPr/>
          <p:nvPr/>
        </p:nvSpPr>
        <p:spPr>
          <a:xfrm>
            <a:off x="341642" y="4354830"/>
            <a:ext cx="3872345" cy="383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/>
            </a:lvl1pPr>
          </a:lstStyle>
          <a:p>
            <a:r>
              <a:t>En prévention de la dépendance?</a:t>
            </a:r>
          </a:p>
        </p:txBody>
      </p:sp>
      <p:sp>
        <p:nvSpPr>
          <p:cNvPr id="278" name="Shape 278"/>
          <p:cNvSpPr/>
          <p:nvPr/>
        </p:nvSpPr>
        <p:spPr>
          <a:xfrm>
            <a:off x="7479042" y="1878330"/>
            <a:ext cx="1594965" cy="408941"/>
          </a:xfrm>
          <a:prstGeom prst="rect">
            <a:avLst/>
          </a:prstGeom>
          <a:solidFill>
            <a:srgbClr val="FFFFFF"/>
          </a:solidFill>
          <a:ln w="508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t>NON trop tard</a:t>
            </a:r>
          </a:p>
        </p:txBody>
      </p:sp>
      <p:sp>
        <p:nvSpPr>
          <p:cNvPr id="279" name="Shape 279"/>
          <p:cNvSpPr/>
          <p:nvPr/>
        </p:nvSpPr>
        <p:spPr>
          <a:xfrm>
            <a:off x="6716843" y="2749849"/>
            <a:ext cx="3342807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Temps d’exposition à l’obésité</a:t>
            </a:r>
          </a:p>
        </p:txBody>
      </p:sp>
      <p:pic>
        <p:nvPicPr>
          <p:cNvPr id="280" name="image1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23148" y="1262081"/>
            <a:ext cx="1513937" cy="1883337"/>
          </a:xfrm>
          <a:prstGeom prst="rect">
            <a:avLst/>
          </a:prstGeom>
          <a:ln w="12700">
            <a:miter lim="400000"/>
          </a:ln>
        </p:spPr>
      </p:pic>
      <p:sp>
        <p:nvSpPr>
          <p:cNvPr id="281" name="Shape 281"/>
          <p:cNvSpPr/>
          <p:nvPr/>
        </p:nvSpPr>
        <p:spPr>
          <a:xfrm>
            <a:off x="7428242" y="4481830"/>
            <a:ext cx="520835" cy="408940"/>
          </a:xfrm>
          <a:prstGeom prst="rect">
            <a:avLst/>
          </a:prstGeom>
          <a:solidFill>
            <a:srgbClr val="FFFFFF"/>
          </a:solidFill>
          <a:ln w="508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t>OUI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/>
        </p:nvSpPr>
        <p:spPr>
          <a:xfrm>
            <a:off x="1179842" y="735330"/>
            <a:ext cx="3803041" cy="49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r>
              <a:t>Qui prendre en charge?</a:t>
            </a:r>
          </a:p>
        </p:txBody>
      </p:sp>
      <p:sp>
        <p:nvSpPr>
          <p:cNvPr id="284" name="Shape 284"/>
          <p:cNvSpPr/>
          <p:nvPr/>
        </p:nvSpPr>
        <p:spPr>
          <a:xfrm>
            <a:off x="6704342" y="760730"/>
            <a:ext cx="1324532" cy="644858"/>
          </a:xfrm>
          <a:prstGeom prst="rect">
            <a:avLst/>
          </a:prstGeom>
          <a:solidFill>
            <a:srgbClr val="FFFFFF"/>
          </a:solidFill>
          <a:ln w="508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800"/>
            </a:pPr>
            <a:r>
              <a:rPr>
                <a:latin typeface="Al Tarikh"/>
                <a:ea typeface="Al Tarikh"/>
                <a:cs typeface="Al Tarikh"/>
                <a:sym typeface="Al Tarikh"/>
              </a:rPr>
              <a:t>TOUS!</a:t>
            </a:r>
            <a:r>
              <a:t> </a:t>
            </a:r>
          </a:p>
        </p:txBody>
      </p:sp>
      <p:sp>
        <p:nvSpPr>
          <p:cNvPr id="285" name="Shape 285"/>
          <p:cNvSpPr/>
          <p:nvPr/>
        </p:nvSpPr>
        <p:spPr>
          <a:xfrm>
            <a:off x="1395742" y="2183130"/>
            <a:ext cx="1864951" cy="49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r>
              <a:t>Comment ?</a:t>
            </a:r>
          </a:p>
        </p:txBody>
      </p:sp>
      <p:sp>
        <p:nvSpPr>
          <p:cNvPr id="286" name="Shape 286"/>
          <p:cNvSpPr/>
          <p:nvPr/>
        </p:nvSpPr>
        <p:spPr>
          <a:xfrm>
            <a:off x="5510542" y="2183130"/>
            <a:ext cx="5893158" cy="548640"/>
          </a:xfrm>
          <a:prstGeom prst="rect">
            <a:avLst/>
          </a:prstGeom>
          <a:solidFill>
            <a:srgbClr val="FFFFFF"/>
          </a:solidFill>
          <a:ln w="508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r>
              <a:t>En préservant la masse musculaire! </a:t>
            </a:r>
          </a:p>
        </p:txBody>
      </p:sp>
      <p:pic>
        <p:nvPicPr>
          <p:cNvPr id="287" name="activité physiqu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33827" y="3752666"/>
            <a:ext cx="2174182" cy="2940215"/>
          </a:xfrm>
          <a:prstGeom prst="rect">
            <a:avLst/>
          </a:prstGeom>
          <a:ln w="12700">
            <a:miter lim="400000"/>
          </a:ln>
        </p:spPr>
      </p:pic>
      <p:sp>
        <p:nvSpPr>
          <p:cNvPr id="288" name="Shape 288"/>
          <p:cNvSpPr/>
          <p:nvPr/>
        </p:nvSpPr>
        <p:spPr>
          <a:xfrm>
            <a:off x="7620918" y="2836465"/>
            <a:ext cx="1" cy="779737"/>
          </a:xfrm>
          <a:prstGeom prst="line">
            <a:avLst/>
          </a:prstGeom>
          <a:ln w="1270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/>
          <p:nvPr/>
        </p:nvSpPr>
        <p:spPr>
          <a:xfrm>
            <a:off x="3636962" y="5029200"/>
            <a:ext cx="5867401" cy="6858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2400"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91" name="Shape 291"/>
          <p:cNvSpPr>
            <a:spLocks noGrp="1"/>
          </p:cNvSpPr>
          <p:nvPr>
            <p:ph type="title"/>
          </p:nvPr>
        </p:nvSpPr>
        <p:spPr>
          <a:xfrm>
            <a:off x="161583" y="111124"/>
            <a:ext cx="10515601" cy="132556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2" name="Shape 292"/>
          <p:cNvSpPr/>
          <p:nvPr/>
        </p:nvSpPr>
        <p:spPr>
          <a:xfrm flipH="1">
            <a:off x="3621087" y="2041525"/>
            <a:ext cx="1" cy="36576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93" name="Shape 293"/>
          <p:cNvSpPr/>
          <p:nvPr/>
        </p:nvSpPr>
        <p:spPr>
          <a:xfrm>
            <a:off x="3621087" y="5699125"/>
            <a:ext cx="5867401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94" name="Shape 294"/>
          <p:cNvSpPr/>
          <p:nvPr/>
        </p:nvSpPr>
        <p:spPr>
          <a:xfrm>
            <a:off x="3468687" y="5089525"/>
            <a:ext cx="381001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95" name="Shape 295"/>
          <p:cNvSpPr/>
          <p:nvPr/>
        </p:nvSpPr>
        <p:spPr>
          <a:xfrm>
            <a:off x="3468687" y="4479925"/>
            <a:ext cx="381001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96" name="Shape 296"/>
          <p:cNvSpPr/>
          <p:nvPr/>
        </p:nvSpPr>
        <p:spPr>
          <a:xfrm>
            <a:off x="3468687" y="3870325"/>
            <a:ext cx="381001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97" name="Shape 297"/>
          <p:cNvSpPr/>
          <p:nvPr/>
        </p:nvSpPr>
        <p:spPr>
          <a:xfrm>
            <a:off x="3468687" y="3260725"/>
            <a:ext cx="381001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98" name="Shape 298"/>
          <p:cNvSpPr/>
          <p:nvPr/>
        </p:nvSpPr>
        <p:spPr>
          <a:xfrm>
            <a:off x="3468687" y="2651125"/>
            <a:ext cx="381001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99" name="Shape 299"/>
          <p:cNvSpPr/>
          <p:nvPr/>
        </p:nvSpPr>
        <p:spPr>
          <a:xfrm>
            <a:off x="4937125" y="5561012"/>
            <a:ext cx="0" cy="3048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0" name="Shape 300"/>
          <p:cNvSpPr/>
          <p:nvPr/>
        </p:nvSpPr>
        <p:spPr>
          <a:xfrm>
            <a:off x="5470525" y="5561012"/>
            <a:ext cx="0" cy="3048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1" name="Shape 301"/>
          <p:cNvSpPr/>
          <p:nvPr/>
        </p:nvSpPr>
        <p:spPr>
          <a:xfrm>
            <a:off x="6003925" y="5561012"/>
            <a:ext cx="0" cy="3048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2" name="Shape 302"/>
          <p:cNvSpPr/>
          <p:nvPr/>
        </p:nvSpPr>
        <p:spPr>
          <a:xfrm>
            <a:off x="6537325" y="5561012"/>
            <a:ext cx="0" cy="3048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3" name="Shape 303"/>
          <p:cNvSpPr/>
          <p:nvPr/>
        </p:nvSpPr>
        <p:spPr>
          <a:xfrm>
            <a:off x="7089775" y="5561012"/>
            <a:ext cx="0" cy="3048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4" name="Shape 304"/>
          <p:cNvSpPr/>
          <p:nvPr/>
        </p:nvSpPr>
        <p:spPr>
          <a:xfrm>
            <a:off x="7642225" y="5561012"/>
            <a:ext cx="0" cy="3048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5" name="Shape 305"/>
          <p:cNvSpPr/>
          <p:nvPr/>
        </p:nvSpPr>
        <p:spPr>
          <a:xfrm>
            <a:off x="8156575" y="5561012"/>
            <a:ext cx="0" cy="3048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6" name="Shape 306"/>
          <p:cNvSpPr/>
          <p:nvPr/>
        </p:nvSpPr>
        <p:spPr>
          <a:xfrm>
            <a:off x="8728075" y="5561012"/>
            <a:ext cx="0" cy="3048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7" name="Shape 307"/>
          <p:cNvSpPr/>
          <p:nvPr/>
        </p:nvSpPr>
        <p:spPr>
          <a:xfrm>
            <a:off x="9242425" y="5561012"/>
            <a:ext cx="0" cy="3048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8" name="Shape 308"/>
          <p:cNvSpPr/>
          <p:nvPr/>
        </p:nvSpPr>
        <p:spPr>
          <a:xfrm>
            <a:off x="3468687" y="2041525"/>
            <a:ext cx="381001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9" name="Shape 309"/>
          <p:cNvSpPr/>
          <p:nvPr/>
        </p:nvSpPr>
        <p:spPr>
          <a:xfrm flipH="1" flipV="1">
            <a:off x="4230688" y="2955924"/>
            <a:ext cx="3870327" cy="2362201"/>
          </a:xfrm>
          <a:prstGeom prst="line">
            <a:avLst/>
          </a:prstGeom>
          <a:ln w="38100">
            <a:solidFill>
              <a:srgbClr val="954F7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10" name="Shape 310"/>
          <p:cNvSpPr/>
          <p:nvPr/>
        </p:nvSpPr>
        <p:spPr>
          <a:xfrm>
            <a:off x="4692651" y="5876926"/>
            <a:ext cx="386666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20</a:t>
            </a:r>
          </a:p>
        </p:txBody>
      </p:sp>
      <p:sp>
        <p:nvSpPr>
          <p:cNvPr id="311" name="Shape 311"/>
          <p:cNvSpPr/>
          <p:nvPr/>
        </p:nvSpPr>
        <p:spPr>
          <a:xfrm>
            <a:off x="5226051" y="5876926"/>
            <a:ext cx="386666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30</a:t>
            </a:r>
          </a:p>
        </p:txBody>
      </p:sp>
      <p:sp>
        <p:nvSpPr>
          <p:cNvPr id="312" name="Shape 312"/>
          <p:cNvSpPr/>
          <p:nvPr/>
        </p:nvSpPr>
        <p:spPr>
          <a:xfrm>
            <a:off x="5759451" y="5876926"/>
            <a:ext cx="386666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40</a:t>
            </a:r>
          </a:p>
        </p:txBody>
      </p:sp>
      <p:sp>
        <p:nvSpPr>
          <p:cNvPr id="313" name="Shape 313"/>
          <p:cNvSpPr/>
          <p:nvPr/>
        </p:nvSpPr>
        <p:spPr>
          <a:xfrm>
            <a:off x="6292851" y="5876926"/>
            <a:ext cx="386666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50</a:t>
            </a:r>
          </a:p>
        </p:txBody>
      </p:sp>
      <p:sp>
        <p:nvSpPr>
          <p:cNvPr id="314" name="Shape 314"/>
          <p:cNvSpPr/>
          <p:nvPr/>
        </p:nvSpPr>
        <p:spPr>
          <a:xfrm>
            <a:off x="6842125" y="5876926"/>
            <a:ext cx="386667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60</a:t>
            </a:r>
          </a:p>
        </p:txBody>
      </p:sp>
      <p:sp>
        <p:nvSpPr>
          <p:cNvPr id="315" name="Shape 315"/>
          <p:cNvSpPr/>
          <p:nvPr/>
        </p:nvSpPr>
        <p:spPr>
          <a:xfrm>
            <a:off x="7394575" y="5876926"/>
            <a:ext cx="386667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70</a:t>
            </a:r>
          </a:p>
        </p:txBody>
      </p:sp>
      <p:sp>
        <p:nvSpPr>
          <p:cNvPr id="316" name="Shape 316"/>
          <p:cNvSpPr/>
          <p:nvPr/>
        </p:nvSpPr>
        <p:spPr>
          <a:xfrm>
            <a:off x="7931150" y="5876926"/>
            <a:ext cx="386667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80</a:t>
            </a:r>
          </a:p>
        </p:txBody>
      </p:sp>
      <p:sp>
        <p:nvSpPr>
          <p:cNvPr id="317" name="Shape 317"/>
          <p:cNvSpPr/>
          <p:nvPr/>
        </p:nvSpPr>
        <p:spPr>
          <a:xfrm>
            <a:off x="8502650" y="5876926"/>
            <a:ext cx="386667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90</a:t>
            </a:r>
          </a:p>
        </p:txBody>
      </p:sp>
      <p:sp>
        <p:nvSpPr>
          <p:cNvPr id="318" name="Shape 318"/>
          <p:cNvSpPr/>
          <p:nvPr/>
        </p:nvSpPr>
        <p:spPr>
          <a:xfrm>
            <a:off x="8921750" y="5876926"/>
            <a:ext cx="527929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100</a:t>
            </a:r>
          </a:p>
        </p:txBody>
      </p:sp>
      <p:sp>
        <p:nvSpPr>
          <p:cNvPr id="319" name="Shape 319"/>
          <p:cNvSpPr/>
          <p:nvPr/>
        </p:nvSpPr>
        <p:spPr>
          <a:xfrm>
            <a:off x="7948613" y="6308726"/>
            <a:ext cx="1600980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âge (années)</a:t>
            </a:r>
          </a:p>
        </p:txBody>
      </p:sp>
      <p:sp>
        <p:nvSpPr>
          <p:cNvPr id="320" name="Shape 320"/>
          <p:cNvSpPr/>
          <p:nvPr/>
        </p:nvSpPr>
        <p:spPr>
          <a:xfrm>
            <a:off x="3810001" y="5013326"/>
            <a:ext cx="2913147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Seuil de la dépendance</a:t>
            </a:r>
          </a:p>
        </p:txBody>
      </p:sp>
      <p:sp>
        <p:nvSpPr>
          <p:cNvPr id="321" name="Shape 321"/>
          <p:cNvSpPr/>
          <p:nvPr/>
        </p:nvSpPr>
        <p:spPr>
          <a:xfrm>
            <a:off x="3071814" y="4872039"/>
            <a:ext cx="386666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10</a:t>
            </a:r>
          </a:p>
        </p:txBody>
      </p:sp>
      <p:sp>
        <p:nvSpPr>
          <p:cNvPr id="322" name="Shape 322"/>
          <p:cNvSpPr/>
          <p:nvPr/>
        </p:nvSpPr>
        <p:spPr>
          <a:xfrm>
            <a:off x="3071814" y="4319589"/>
            <a:ext cx="386666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20</a:t>
            </a:r>
          </a:p>
        </p:txBody>
      </p:sp>
      <p:sp>
        <p:nvSpPr>
          <p:cNvPr id="323" name="Shape 323"/>
          <p:cNvSpPr/>
          <p:nvPr/>
        </p:nvSpPr>
        <p:spPr>
          <a:xfrm>
            <a:off x="3071814" y="3729039"/>
            <a:ext cx="386666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30</a:t>
            </a:r>
          </a:p>
        </p:txBody>
      </p:sp>
      <p:sp>
        <p:nvSpPr>
          <p:cNvPr id="324" name="Shape 324"/>
          <p:cNvSpPr/>
          <p:nvPr/>
        </p:nvSpPr>
        <p:spPr>
          <a:xfrm>
            <a:off x="3071814" y="3119439"/>
            <a:ext cx="386666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40</a:t>
            </a:r>
          </a:p>
        </p:txBody>
      </p:sp>
      <p:sp>
        <p:nvSpPr>
          <p:cNvPr id="325" name="Shape 325"/>
          <p:cNvSpPr/>
          <p:nvPr/>
        </p:nvSpPr>
        <p:spPr>
          <a:xfrm>
            <a:off x="3049589" y="2517775"/>
            <a:ext cx="386666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50</a:t>
            </a:r>
          </a:p>
        </p:txBody>
      </p:sp>
      <p:sp>
        <p:nvSpPr>
          <p:cNvPr id="326" name="Shape 326"/>
          <p:cNvSpPr/>
          <p:nvPr/>
        </p:nvSpPr>
        <p:spPr>
          <a:xfrm>
            <a:off x="3071814" y="1881189"/>
            <a:ext cx="386666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60</a:t>
            </a:r>
          </a:p>
        </p:txBody>
      </p:sp>
      <p:sp>
        <p:nvSpPr>
          <p:cNvPr id="327" name="Shape 327"/>
          <p:cNvSpPr/>
          <p:nvPr/>
        </p:nvSpPr>
        <p:spPr>
          <a:xfrm rot="16200000">
            <a:off x="1387401" y="3150104"/>
            <a:ext cx="2359755" cy="667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Puissance aérobie 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  <a:p>
            <a:pPr algn="ctr"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(ml/kg x min)</a:t>
            </a:r>
          </a:p>
        </p:txBody>
      </p:sp>
      <p:sp>
        <p:nvSpPr>
          <p:cNvPr id="328" name="Shape 328"/>
          <p:cNvSpPr/>
          <p:nvPr/>
        </p:nvSpPr>
        <p:spPr>
          <a:xfrm>
            <a:off x="2667000" y="1143000"/>
            <a:ext cx="6383844" cy="494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Décroissance de la VO</a:t>
            </a:r>
            <a:r>
              <a:rPr baseline="-25000"/>
              <a:t>2</a:t>
            </a:r>
            <a:r>
              <a:t>max au cours de la vie</a:t>
            </a:r>
          </a:p>
        </p:txBody>
      </p:sp>
      <p:sp>
        <p:nvSpPr>
          <p:cNvPr id="329" name="Shape 329"/>
          <p:cNvSpPr/>
          <p:nvPr/>
        </p:nvSpPr>
        <p:spPr>
          <a:xfrm>
            <a:off x="1524000" y="6497637"/>
            <a:ext cx="4759188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Shephard RJ. </a:t>
            </a:r>
            <a:r>
              <a:rPr i="1"/>
              <a:t>J Am Geriat Soc 1990 38:62-70</a:t>
            </a:r>
          </a:p>
        </p:txBody>
      </p:sp>
      <p:sp>
        <p:nvSpPr>
          <p:cNvPr id="330" name="Shape 330"/>
          <p:cNvSpPr/>
          <p:nvPr/>
        </p:nvSpPr>
        <p:spPr>
          <a:xfrm>
            <a:off x="8177214" y="2041525"/>
            <a:ext cx="172413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>
                <a:solidFill>
                  <a:srgbClr val="954F72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sédentaire</a:t>
            </a:r>
          </a:p>
        </p:txBody>
      </p:sp>
      <p:grpSp>
        <p:nvGrpSpPr>
          <p:cNvPr id="333" name="Group 333"/>
          <p:cNvGrpSpPr/>
          <p:nvPr/>
        </p:nvGrpSpPr>
        <p:grpSpPr>
          <a:xfrm>
            <a:off x="4306889" y="2117724"/>
            <a:ext cx="5165726" cy="3200401"/>
            <a:chOff x="0" y="0"/>
            <a:chExt cx="5165725" cy="3200400"/>
          </a:xfrm>
        </p:grpSpPr>
        <p:sp>
          <p:nvSpPr>
            <p:cNvPr id="331" name="Shape 331"/>
            <p:cNvSpPr/>
            <p:nvPr/>
          </p:nvSpPr>
          <p:spPr>
            <a:xfrm flipH="1" flipV="1">
              <a:off x="-1" y="-1"/>
              <a:ext cx="5165726" cy="3200401"/>
            </a:xfrm>
            <a:prstGeom prst="line">
              <a:avLst/>
            </a:prstGeom>
            <a:noFill/>
            <a:ln w="38100" cap="flat">
              <a:solidFill>
                <a:srgbClr val="0563C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3922712" y="457200"/>
              <a:ext cx="1108284" cy="459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 b="1">
                  <a:solidFill>
                    <a:srgbClr val="0563C1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r>
                <a:t>sportif</a:t>
              </a:r>
            </a:p>
          </p:txBody>
        </p:sp>
      </p:grpSp>
      <p:grpSp>
        <p:nvGrpSpPr>
          <p:cNvPr id="338" name="Group 338"/>
          <p:cNvGrpSpPr/>
          <p:nvPr/>
        </p:nvGrpSpPr>
        <p:grpSpPr>
          <a:xfrm>
            <a:off x="4572000" y="2819399"/>
            <a:ext cx="2667001" cy="1828801"/>
            <a:chOff x="0" y="0"/>
            <a:chExt cx="2667000" cy="1828800"/>
          </a:xfrm>
        </p:grpSpPr>
        <p:sp>
          <p:nvSpPr>
            <p:cNvPr id="334" name="Shape 334"/>
            <p:cNvSpPr/>
            <p:nvPr/>
          </p:nvSpPr>
          <p:spPr>
            <a:xfrm flipV="1">
              <a:off x="0" y="-1"/>
              <a:ext cx="228601" cy="30480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 flipV="1">
              <a:off x="2438400" y="1523999"/>
              <a:ext cx="228601" cy="30480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 flipV="1">
              <a:off x="838200" y="533399"/>
              <a:ext cx="228601" cy="30480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 flipV="1">
              <a:off x="1676400" y="1066799"/>
              <a:ext cx="228601" cy="30480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" grpId="1" animBg="1" advAuto="0"/>
      <p:bldP spid="338" grpId="2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/>
          <p:nvPr/>
        </p:nvSpPr>
        <p:spPr>
          <a:xfrm>
            <a:off x="1578859" y="5802630"/>
            <a:ext cx="8376693" cy="89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b="1"/>
            </a:pPr>
            <a:r>
              <a:t>Health consequences of obesity in the elderly: a review of four unresolved questions.</a:t>
            </a:r>
          </a:p>
          <a:p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Zamboni M</a:t>
            </a:r>
            <a:r>
              <a:rPr baseline="30000"/>
              <a:t>1</a:t>
            </a:r>
          </a:p>
        </p:txBody>
      </p:sp>
      <p:sp>
        <p:nvSpPr>
          <p:cNvPr id="341" name="Shape 341"/>
          <p:cNvSpPr/>
          <p:nvPr/>
        </p:nvSpPr>
        <p:spPr>
          <a:xfrm>
            <a:off x="379742" y="354330"/>
            <a:ext cx="2876536" cy="49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r>
              <a:t>Qui faire maigrir?</a:t>
            </a:r>
          </a:p>
        </p:txBody>
      </p:sp>
      <p:sp>
        <p:nvSpPr>
          <p:cNvPr id="342" name="Shape 342"/>
          <p:cNvSpPr/>
          <p:nvPr/>
        </p:nvSpPr>
        <p:spPr>
          <a:xfrm>
            <a:off x="1243218" y="1611630"/>
            <a:ext cx="3147577" cy="49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r>
              <a:t>Maladie chronique?</a:t>
            </a:r>
          </a:p>
        </p:txBody>
      </p:sp>
      <p:sp>
        <p:nvSpPr>
          <p:cNvPr id="343" name="Shape 343"/>
          <p:cNvSpPr/>
          <p:nvPr/>
        </p:nvSpPr>
        <p:spPr>
          <a:xfrm>
            <a:off x="6145542" y="1586229"/>
            <a:ext cx="979002" cy="548641"/>
          </a:xfrm>
          <a:prstGeom prst="rect">
            <a:avLst/>
          </a:prstGeom>
          <a:solidFill>
            <a:srgbClr val="FFFFFF"/>
          </a:solidFill>
          <a:ln w="508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r>
              <a:t>NON!</a:t>
            </a:r>
          </a:p>
        </p:txBody>
      </p:sp>
      <p:sp>
        <p:nvSpPr>
          <p:cNvPr id="344" name="Shape 344"/>
          <p:cNvSpPr/>
          <p:nvPr/>
        </p:nvSpPr>
        <p:spPr>
          <a:xfrm>
            <a:off x="1106308" y="2957829"/>
            <a:ext cx="3421396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r>
              <a:t>Obèse sarcopénique?</a:t>
            </a:r>
          </a:p>
        </p:txBody>
      </p:sp>
      <p:sp>
        <p:nvSpPr>
          <p:cNvPr id="345" name="Shape 345"/>
          <p:cNvSpPr/>
          <p:nvPr/>
        </p:nvSpPr>
        <p:spPr>
          <a:xfrm>
            <a:off x="6145542" y="2881629"/>
            <a:ext cx="979002" cy="548641"/>
          </a:xfrm>
          <a:prstGeom prst="rect">
            <a:avLst/>
          </a:prstGeom>
          <a:solidFill>
            <a:srgbClr val="FFFFFF"/>
          </a:solidFill>
          <a:ln w="508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r>
              <a:t>NON!</a:t>
            </a:r>
          </a:p>
        </p:txBody>
      </p:sp>
      <p:sp>
        <p:nvSpPr>
          <p:cNvPr id="346" name="Shape 346"/>
          <p:cNvSpPr/>
          <p:nvPr/>
        </p:nvSpPr>
        <p:spPr>
          <a:xfrm>
            <a:off x="1067681" y="4380230"/>
            <a:ext cx="3938648" cy="49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r>
              <a:t>IMC&gt; 35 + co morbiditéS</a:t>
            </a:r>
          </a:p>
        </p:txBody>
      </p:sp>
      <p:pic>
        <p:nvPicPr>
          <p:cNvPr id="347" name="point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5789" y="4164350"/>
            <a:ext cx="929600" cy="929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/>
          <p:nvPr/>
        </p:nvSpPr>
        <p:spPr>
          <a:xfrm>
            <a:off x="659142" y="430530"/>
            <a:ext cx="3879960" cy="49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r>
              <a:t>La chirurgie bariatrique</a:t>
            </a:r>
          </a:p>
        </p:txBody>
      </p:sp>
      <p:sp>
        <p:nvSpPr>
          <p:cNvPr id="350" name="Shape 350"/>
          <p:cNvSpPr/>
          <p:nvPr/>
        </p:nvSpPr>
        <p:spPr>
          <a:xfrm>
            <a:off x="644346" y="5656580"/>
            <a:ext cx="11969463" cy="624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b="1"/>
            </a:lvl1pPr>
          </a:lstStyle>
          <a:p>
            <a:r>
              <a:t>Laparoscopic Roux-En-Y Gastric Bypass In Elderly Patients (60 Years Or Older): A Meta-Analysis Of Comparative Studies. 2017</a:t>
            </a:r>
          </a:p>
        </p:txBody>
      </p:sp>
      <p:pic>
        <p:nvPicPr>
          <p:cNvPr id="351" name="moin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31481" y="1231900"/>
            <a:ext cx="1116976" cy="1116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352" name="plus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70168" y="1562571"/>
            <a:ext cx="898401" cy="894408"/>
          </a:xfrm>
          <a:prstGeom prst="rect">
            <a:avLst/>
          </a:prstGeom>
          <a:ln w="12700">
            <a:miter lim="400000"/>
          </a:ln>
        </p:spPr>
      </p:pic>
      <p:sp>
        <p:nvSpPr>
          <p:cNvPr id="353" name="Shape 353"/>
          <p:cNvSpPr/>
          <p:nvPr/>
        </p:nvSpPr>
        <p:spPr>
          <a:xfrm>
            <a:off x="1211344" y="2953861"/>
            <a:ext cx="1757249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t>perte pondérale</a:t>
            </a:r>
          </a:p>
        </p:txBody>
      </p:sp>
      <p:sp>
        <p:nvSpPr>
          <p:cNvPr id="354" name="Shape 354"/>
          <p:cNvSpPr/>
          <p:nvPr/>
        </p:nvSpPr>
        <p:spPr>
          <a:xfrm>
            <a:off x="1546294" y="3516233"/>
            <a:ext cx="884149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t>diabète</a:t>
            </a:r>
          </a:p>
        </p:txBody>
      </p:sp>
      <p:sp>
        <p:nvSpPr>
          <p:cNvPr id="355" name="Shape 355"/>
          <p:cNvSpPr/>
          <p:nvPr/>
        </p:nvSpPr>
        <p:spPr>
          <a:xfrm>
            <a:off x="1637042" y="4180205"/>
            <a:ext cx="499056" cy="358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t>HTA</a:t>
            </a:r>
          </a:p>
        </p:txBody>
      </p:sp>
      <p:sp>
        <p:nvSpPr>
          <p:cNvPr id="356" name="Shape 356"/>
          <p:cNvSpPr/>
          <p:nvPr/>
        </p:nvSpPr>
        <p:spPr>
          <a:xfrm>
            <a:off x="8489932" y="2750584"/>
            <a:ext cx="458873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t>SAS</a:t>
            </a:r>
          </a:p>
        </p:txBody>
      </p:sp>
      <p:sp>
        <p:nvSpPr>
          <p:cNvPr id="357" name="Shape 357"/>
          <p:cNvSpPr/>
          <p:nvPr/>
        </p:nvSpPr>
        <p:spPr>
          <a:xfrm>
            <a:off x="8088642" y="3516233"/>
            <a:ext cx="1752673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t>arthrose genoux</a:t>
            </a:r>
          </a:p>
        </p:txBody>
      </p:sp>
      <p:sp>
        <p:nvSpPr>
          <p:cNvPr id="358" name="Shape 358"/>
          <p:cNvSpPr/>
          <p:nvPr/>
        </p:nvSpPr>
        <p:spPr>
          <a:xfrm>
            <a:off x="1456327" y="2324417"/>
            <a:ext cx="1064083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t>mortalité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0" name="image1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54879" y="1449465"/>
            <a:ext cx="3458156" cy="5176973"/>
          </a:xfrm>
          <a:prstGeom prst="rect">
            <a:avLst/>
          </a:prstGeom>
          <a:ln w="12700">
            <a:miter lim="400000"/>
          </a:ln>
        </p:spPr>
      </p:pic>
      <p:sp>
        <p:nvSpPr>
          <p:cNvPr id="361" name="Shape 361"/>
          <p:cNvSpPr/>
          <p:nvPr/>
        </p:nvSpPr>
        <p:spPr>
          <a:xfrm>
            <a:off x="419723" y="719527"/>
            <a:ext cx="362762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r>
              <a:t>Le mot de la fin ….</a:t>
            </a:r>
          </a:p>
        </p:txBody>
      </p:sp>
      <p:sp>
        <p:nvSpPr>
          <p:cNvPr id="362" name="Shape 362"/>
          <p:cNvSpPr/>
          <p:nvPr/>
        </p:nvSpPr>
        <p:spPr>
          <a:xfrm>
            <a:off x="8355342" y="2157730"/>
            <a:ext cx="2814078" cy="358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t>L’âge physiologique recule</a:t>
            </a:r>
          </a:p>
        </p:txBody>
      </p:sp>
      <p:sp>
        <p:nvSpPr>
          <p:cNvPr id="363" name="Shape 363"/>
          <p:cNvSpPr/>
          <p:nvPr/>
        </p:nvSpPr>
        <p:spPr>
          <a:xfrm>
            <a:off x="8393442" y="2983230"/>
            <a:ext cx="3033078" cy="358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t>Evaluation pluridisciplinaire </a:t>
            </a:r>
          </a:p>
        </p:txBody>
      </p:sp>
      <p:sp>
        <p:nvSpPr>
          <p:cNvPr id="364" name="Shape 364"/>
          <p:cNvSpPr/>
          <p:nvPr/>
        </p:nvSpPr>
        <p:spPr>
          <a:xfrm>
            <a:off x="8482342" y="3858881"/>
            <a:ext cx="2481112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t>Composition corporelle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674556" y="464694"/>
            <a:ext cx="477436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r>
              <a:t>La prévalence de l’obésité </a:t>
            </a:r>
          </a:p>
        </p:txBody>
      </p:sp>
      <p:sp>
        <p:nvSpPr>
          <p:cNvPr id="125" name="Shape 125"/>
          <p:cNvSpPr/>
          <p:nvPr/>
        </p:nvSpPr>
        <p:spPr>
          <a:xfrm>
            <a:off x="3561636" y="4858005"/>
            <a:ext cx="1888027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Population générale</a:t>
            </a:r>
          </a:p>
        </p:txBody>
      </p:sp>
      <p:sp>
        <p:nvSpPr>
          <p:cNvPr id="126" name="Shape 126"/>
          <p:cNvSpPr/>
          <p:nvPr/>
        </p:nvSpPr>
        <p:spPr>
          <a:xfrm>
            <a:off x="5209819" y="4996505"/>
            <a:ext cx="1142887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t>65- 69 ans</a:t>
            </a:r>
          </a:p>
        </p:txBody>
      </p:sp>
      <p:sp>
        <p:nvSpPr>
          <p:cNvPr id="127" name="Shape 127"/>
          <p:cNvSpPr/>
          <p:nvPr/>
        </p:nvSpPr>
        <p:spPr>
          <a:xfrm>
            <a:off x="6708092" y="4996505"/>
            <a:ext cx="1184224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&gt; 80 ans</a:t>
            </a:r>
          </a:p>
        </p:txBody>
      </p:sp>
      <p:sp>
        <p:nvSpPr>
          <p:cNvPr id="128" name="Shape 128"/>
          <p:cNvSpPr/>
          <p:nvPr/>
        </p:nvSpPr>
        <p:spPr>
          <a:xfrm>
            <a:off x="10618033" y="6340840"/>
            <a:ext cx="157396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Obépi 2012</a:t>
            </a:r>
          </a:p>
        </p:txBody>
      </p:sp>
      <p:sp>
        <p:nvSpPr>
          <p:cNvPr id="129" name="Shape 129"/>
          <p:cNvSpPr/>
          <p:nvPr/>
        </p:nvSpPr>
        <p:spPr>
          <a:xfrm>
            <a:off x="3927423" y="2925953"/>
            <a:ext cx="742012" cy="1644980"/>
          </a:xfrm>
          <a:prstGeom prst="rect">
            <a:avLst/>
          </a:prstGeom>
          <a:solidFill>
            <a:srgbClr val="FFFF00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0000"/>
                </a:solidFill>
              </a:defRPr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5313226" y="2269546"/>
            <a:ext cx="894550" cy="2301386"/>
          </a:xfrm>
          <a:prstGeom prst="rect">
            <a:avLst/>
          </a:prstGeom>
          <a:solidFill>
            <a:srgbClr val="FF0000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6813022" y="2712143"/>
            <a:ext cx="772001" cy="1858789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4047342" y="2454214"/>
            <a:ext cx="74951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15 %</a:t>
            </a:r>
          </a:p>
        </p:txBody>
      </p:sp>
      <p:sp>
        <p:nvSpPr>
          <p:cNvPr id="133" name="Shape 133"/>
          <p:cNvSpPr/>
          <p:nvPr/>
        </p:nvSpPr>
        <p:spPr>
          <a:xfrm>
            <a:off x="5448917" y="1924679"/>
            <a:ext cx="911435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22%</a:t>
            </a:r>
          </a:p>
        </p:txBody>
      </p:sp>
      <p:sp>
        <p:nvSpPr>
          <p:cNvPr id="134" name="Shape 134"/>
          <p:cNvSpPr/>
          <p:nvPr/>
        </p:nvSpPr>
        <p:spPr>
          <a:xfrm>
            <a:off x="6876726" y="2286571"/>
            <a:ext cx="1101777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16 %</a:t>
            </a:r>
          </a:p>
        </p:txBody>
      </p:sp>
      <p:sp>
        <p:nvSpPr>
          <p:cNvPr id="135" name="Shape 135"/>
          <p:cNvSpPr/>
          <p:nvPr/>
        </p:nvSpPr>
        <p:spPr>
          <a:xfrm>
            <a:off x="8679304" y="809469"/>
            <a:ext cx="2803162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Prévalence la + forte</a:t>
            </a:r>
          </a:p>
          <a:p>
            <a:r>
              <a:t>Augmentation la + rapide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55041" y="2008682"/>
            <a:ext cx="4317169" cy="427181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19330" y="2698230"/>
            <a:ext cx="2983043" cy="3582270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5536274" y="4943402"/>
            <a:ext cx="1024514" cy="346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8640"/>
                </a:lnTo>
                <a:lnTo>
                  <a:pt x="0" y="8640"/>
                </a:lnTo>
                <a:close/>
                <a:moveTo>
                  <a:pt x="0" y="12960"/>
                </a:moveTo>
                <a:lnTo>
                  <a:pt x="21600" y="1296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pic>
        <p:nvPicPr>
          <p:cNvPr id="140" name="image3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156615" y="3390041"/>
            <a:ext cx="1783829" cy="1099323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Shape 141"/>
          <p:cNvSpPr/>
          <p:nvPr/>
        </p:nvSpPr>
        <p:spPr>
          <a:xfrm>
            <a:off x="539645" y="579338"/>
            <a:ext cx="835460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r>
              <a:t>Indice de masse corporelle: un indice à relativiser</a:t>
            </a:r>
          </a:p>
        </p:txBody>
      </p:sp>
      <p:sp>
        <p:nvSpPr>
          <p:cNvPr id="142" name="Shape 142"/>
          <p:cNvSpPr/>
          <p:nvPr/>
        </p:nvSpPr>
        <p:spPr>
          <a:xfrm>
            <a:off x="9458793" y="779392"/>
            <a:ext cx="2098624" cy="637541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Diminution de la taille avec l’âge….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505917" y="584616"/>
            <a:ext cx="10744149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r>
              <a:t>Modifications de la composition corporelle lors du vieillissement</a:t>
            </a:r>
          </a:p>
        </p:txBody>
      </p:sp>
      <p:sp>
        <p:nvSpPr>
          <p:cNvPr id="145" name="Shape 145"/>
          <p:cNvSpPr/>
          <p:nvPr/>
        </p:nvSpPr>
        <p:spPr>
          <a:xfrm>
            <a:off x="2889348" y="2788171"/>
            <a:ext cx="1034323" cy="464696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2889348" y="3266657"/>
            <a:ext cx="1034325" cy="2181069"/>
          </a:xfrm>
          <a:prstGeom prst="rect">
            <a:avLst/>
          </a:prstGeom>
          <a:solidFill>
            <a:srgbClr val="FF0000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49" name="Group 149"/>
          <p:cNvGrpSpPr/>
          <p:nvPr/>
        </p:nvGrpSpPr>
        <p:grpSpPr>
          <a:xfrm>
            <a:off x="5437682" y="3582649"/>
            <a:ext cx="1064303" cy="1851285"/>
            <a:chOff x="0" y="0"/>
            <a:chExt cx="1064301" cy="1851284"/>
          </a:xfrm>
        </p:grpSpPr>
        <p:sp>
          <p:nvSpPr>
            <p:cNvPr id="147" name="Shape 147"/>
            <p:cNvSpPr/>
            <p:nvPr/>
          </p:nvSpPr>
          <p:spPr>
            <a:xfrm>
              <a:off x="0" y="-1"/>
              <a:ext cx="1064302" cy="1851286"/>
            </a:xfrm>
            <a:prstGeom prst="rect">
              <a:avLst/>
            </a:prstGeom>
            <a:solidFill>
              <a:srgbClr val="FF0000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0" y="702122"/>
              <a:ext cx="1064302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r>
                <a:t>  m. M</a:t>
              </a:r>
            </a:p>
          </p:txBody>
        </p:sp>
      </p:grpSp>
      <p:grpSp>
        <p:nvGrpSpPr>
          <p:cNvPr id="152" name="Group 152"/>
          <p:cNvGrpSpPr/>
          <p:nvPr/>
        </p:nvGrpSpPr>
        <p:grpSpPr>
          <a:xfrm>
            <a:off x="5437682" y="2780674"/>
            <a:ext cx="1064303" cy="794481"/>
            <a:chOff x="0" y="0"/>
            <a:chExt cx="1064301" cy="794479"/>
          </a:xfrm>
        </p:grpSpPr>
        <p:sp>
          <p:nvSpPr>
            <p:cNvPr id="150" name="Shape 150"/>
            <p:cNvSpPr/>
            <p:nvPr/>
          </p:nvSpPr>
          <p:spPr>
            <a:xfrm>
              <a:off x="0" y="0"/>
              <a:ext cx="1064302" cy="794480"/>
            </a:xfrm>
            <a:prstGeom prst="rect">
              <a:avLst/>
            </a:prstGeom>
            <a:solidFill>
              <a:schemeClr val="accent4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0" y="173720"/>
              <a:ext cx="1064302" cy="447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r>
                <a:t>   m. G</a:t>
              </a:r>
            </a:p>
          </p:txBody>
        </p:sp>
      </p:grpSp>
      <p:grpSp>
        <p:nvGrpSpPr>
          <p:cNvPr id="155" name="Group 155"/>
          <p:cNvGrpSpPr/>
          <p:nvPr/>
        </p:nvGrpSpPr>
        <p:grpSpPr>
          <a:xfrm>
            <a:off x="7907314" y="3987384"/>
            <a:ext cx="1064303" cy="1409076"/>
            <a:chOff x="0" y="0"/>
            <a:chExt cx="1064301" cy="1409075"/>
          </a:xfrm>
        </p:grpSpPr>
        <p:sp>
          <p:nvSpPr>
            <p:cNvPr id="153" name="Shape 153"/>
            <p:cNvSpPr/>
            <p:nvPr/>
          </p:nvSpPr>
          <p:spPr>
            <a:xfrm>
              <a:off x="0" y="-1"/>
              <a:ext cx="1064302" cy="1409077"/>
            </a:xfrm>
            <a:prstGeom prst="rect">
              <a:avLst/>
            </a:prstGeom>
            <a:solidFill>
              <a:srgbClr val="FF0000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0" y="481017"/>
              <a:ext cx="1064302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r>
                <a:t>m. M</a:t>
              </a:r>
            </a:p>
          </p:txBody>
        </p:sp>
      </p:grpSp>
      <p:grpSp>
        <p:nvGrpSpPr>
          <p:cNvPr id="158" name="Group 158"/>
          <p:cNvGrpSpPr/>
          <p:nvPr/>
        </p:nvGrpSpPr>
        <p:grpSpPr>
          <a:xfrm>
            <a:off x="7907314" y="2730919"/>
            <a:ext cx="1064303" cy="1251680"/>
            <a:chOff x="0" y="0"/>
            <a:chExt cx="1064301" cy="1251679"/>
          </a:xfrm>
        </p:grpSpPr>
        <p:sp>
          <p:nvSpPr>
            <p:cNvPr id="156" name="Shape 156"/>
            <p:cNvSpPr/>
            <p:nvPr/>
          </p:nvSpPr>
          <p:spPr>
            <a:xfrm>
              <a:off x="0" y="-1"/>
              <a:ext cx="1064302" cy="1251681"/>
            </a:xfrm>
            <a:prstGeom prst="rect">
              <a:avLst/>
            </a:prstGeom>
            <a:solidFill>
              <a:schemeClr val="accent4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0" y="402319"/>
              <a:ext cx="1064302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r>
                <a:t>  m. G</a:t>
              </a:r>
            </a:p>
          </p:txBody>
        </p:sp>
      </p:grpSp>
      <p:sp>
        <p:nvSpPr>
          <p:cNvPr id="159" name="Shape 159"/>
          <p:cNvSpPr/>
          <p:nvPr/>
        </p:nvSpPr>
        <p:spPr>
          <a:xfrm flipV="1">
            <a:off x="1903747" y="2743199"/>
            <a:ext cx="1" cy="2653260"/>
          </a:xfrm>
          <a:prstGeom prst="line">
            <a:avLst/>
          </a:prstGeom>
          <a:ln w="6350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1462474" y="3275352"/>
            <a:ext cx="882545" cy="1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1462474" y="3987384"/>
            <a:ext cx="882545" cy="1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533085" y="3797932"/>
            <a:ext cx="629586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50%</a:t>
            </a:r>
          </a:p>
        </p:txBody>
      </p:sp>
      <p:sp>
        <p:nvSpPr>
          <p:cNvPr id="163" name="Shape 163"/>
          <p:cNvSpPr/>
          <p:nvPr/>
        </p:nvSpPr>
        <p:spPr>
          <a:xfrm>
            <a:off x="575245" y="3132944"/>
            <a:ext cx="728895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75%</a:t>
            </a:r>
          </a:p>
        </p:txBody>
      </p:sp>
      <p:sp>
        <p:nvSpPr>
          <p:cNvPr id="164" name="Shape 164"/>
          <p:cNvSpPr/>
          <p:nvPr/>
        </p:nvSpPr>
        <p:spPr>
          <a:xfrm>
            <a:off x="2936194" y="4170295"/>
            <a:ext cx="987479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t>m. M</a:t>
            </a:r>
          </a:p>
        </p:txBody>
      </p:sp>
      <p:sp>
        <p:nvSpPr>
          <p:cNvPr id="165" name="Shape 165"/>
          <p:cNvSpPr/>
          <p:nvPr/>
        </p:nvSpPr>
        <p:spPr>
          <a:xfrm>
            <a:off x="2921904" y="2804992"/>
            <a:ext cx="877395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t> m. G</a:t>
            </a:r>
          </a:p>
        </p:txBody>
      </p:sp>
      <p:sp>
        <p:nvSpPr>
          <p:cNvPr id="166" name="Shape 166"/>
          <p:cNvSpPr/>
          <p:nvPr/>
        </p:nvSpPr>
        <p:spPr>
          <a:xfrm>
            <a:off x="2743195" y="5605681"/>
            <a:ext cx="1373475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20 – 35 ans</a:t>
            </a:r>
          </a:p>
        </p:txBody>
      </p:sp>
      <p:sp>
        <p:nvSpPr>
          <p:cNvPr id="167" name="Shape 167"/>
          <p:cNvSpPr/>
          <p:nvPr/>
        </p:nvSpPr>
        <p:spPr>
          <a:xfrm>
            <a:off x="5336499" y="5605681"/>
            <a:ext cx="130039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45 – 60 ans</a:t>
            </a:r>
          </a:p>
        </p:txBody>
      </p:sp>
      <p:sp>
        <p:nvSpPr>
          <p:cNvPr id="168" name="Shape 168"/>
          <p:cNvSpPr/>
          <p:nvPr/>
        </p:nvSpPr>
        <p:spPr>
          <a:xfrm>
            <a:off x="7862345" y="5605681"/>
            <a:ext cx="146903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65- 80 ans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/>
        </p:nvSpPr>
        <p:spPr>
          <a:xfrm>
            <a:off x="4047344" y="2248524"/>
            <a:ext cx="3057995" cy="2008683"/>
          </a:xfrm>
          <a:prstGeom prst="ellipse">
            <a:avLst/>
          </a:prstGeom>
          <a:gradFill>
            <a:gsLst>
              <a:gs pos="0">
                <a:schemeClr val="accent2">
                  <a:hueOff val="-368864"/>
                  <a:lumOff val="24249"/>
                </a:schemeClr>
              </a:gs>
              <a:gs pos="50000">
                <a:srgbClr val="F5B093"/>
              </a:gs>
              <a:gs pos="100000">
                <a:schemeClr val="accent2">
                  <a:hueOff val="-353522"/>
                  <a:satOff val="5390"/>
                  <a:lumOff val="17469"/>
                </a:schemeClr>
              </a:gs>
            </a:gsLst>
            <a:lin ang="5400000"/>
          </a:gradFill>
          <a:ln w="6350">
            <a:solidFill>
              <a:schemeClr val="accent2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>
            <a:lvl1pPr algn="ctr"/>
          </a:lstStyle>
          <a:p>
            <a:r>
              <a:t>e</a:t>
            </a:r>
          </a:p>
        </p:txBody>
      </p:sp>
      <p:sp>
        <p:nvSpPr>
          <p:cNvPr id="171" name="Shape 171"/>
          <p:cNvSpPr/>
          <p:nvPr/>
        </p:nvSpPr>
        <p:spPr>
          <a:xfrm>
            <a:off x="4954249" y="3067445"/>
            <a:ext cx="1244185" cy="370841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sarcopénie</a:t>
            </a:r>
          </a:p>
        </p:txBody>
      </p:sp>
      <p:sp>
        <p:nvSpPr>
          <p:cNvPr id="172" name="Shape 172"/>
          <p:cNvSpPr/>
          <p:nvPr/>
        </p:nvSpPr>
        <p:spPr>
          <a:xfrm>
            <a:off x="4842731" y="1012262"/>
            <a:ext cx="1678898" cy="675640"/>
          </a:xfrm>
          <a:prstGeom prst="rect">
            <a:avLst/>
          </a:prstGeom>
          <a:solidFill>
            <a:srgbClr val="FFFFFF"/>
          </a:solidFill>
          <a:ln w="508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Insuffisance calorique </a:t>
            </a:r>
          </a:p>
        </p:txBody>
      </p:sp>
      <p:sp>
        <p:nvSpPr>
          <p:cNvPr id="173" name="Shape 173"/>
          <p:cNvSpPr/>
          <p:nvPr/>
        </p:nvSpPr>
        <p:spPr>
          <a:xfrm>
            <a:off x="8109677" y="1925359"/>
            <a:ext cx="2623280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Altérations du Métabolisme protéique</a:t>
            </a:r>
          </a:p>
        </p:txBody>
      </p:sp>
      <p:sp>
        <p:nvSpPr>
          <p:cNvPr id="174" name="Shape 174"/>
          <p:cNvSpPr/>
          <p:nvPr/>
        </p:nvSpPr>
        <p:spPr>
          <a:xfrm>
            <a:off x="8004747" y="4257206"/>
            <a:ext cx="2338466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Altérations hormonales</a:t>
            </a:r>
          </a:p>
        </p:txBody>
      </p:sp>
      <p:sp>
        <p:nvSpPr>
          <p:cNvPr id="175" name="Shape 175"/>
          <p:cNvSpPr/>
          <p:nvPr/>
        </p:nvSpPr>
        <p:spPr>
          <a:xfrm>
            <a:off x="5096655" y="5351488"/>
            <a:ext cx="1843791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Dysfonction mitochondriale</a:t>
            </a:r>
          </a:p>
        </p:txBody>
      </p:sp>
      <p:sp>
        <p:nvSpPr>
          <p:cNvPr id="176" name="Shape 176"/>
          <p:cNvSpPr/>
          <p:nvPr/>
        </p:nvSpPr>
        <p:spPr>
          <a:xfrm>
            <a:off x="1446551" y="4421220"/>
            <a:ext cx="167889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inflammation</a:t>
            </a:r>
          </a:p>
        </p:txBody>
      </p:sp>
      <p:sp>
        <p:nvSpPr>
          <p:cNvPr id="177" name="Shape 177"/>
          <p:cNvSpPr/>
          <p:nvPr/>
        </p:nvSpPr>
        <p:spPr>
          <a:xfrm>
            <a:off x="764498" y="2248523"/>
            <a:ext cx="2278505" cy="408941"/>
          </a:xfrm>
          <a:prstGeom prst="rect">
            <a:avLst/>
          </a:prstGeom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Diminution de l’AP</a:t>
            </a:r>
          </a:p>
        </p:txBody>
      </p:sp>
      <p:sp>
        <p:nvSpPr>
          <p:cNvPr id="178" name="Shape 178"/>
          <p:cNvSpPr/>
          <p:nvPr/>
        </p:nvSpPr>
        <p:spPr>
          <a:xfrm flipH="1">
            <a:off x="7240248" y="2571689"/>
            <a:ext cx="869430" cy="216481"/>
          </a:xfrm>
          <a:prstGeom prst="line">
            <a:avLst/>
          </a:prstGeom>
          <a:ln w="6350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9" name="Shape 179"/>
          <p:cNvSpPr/>
          <p:nvPr/>
        </p:nvSpPr>
        <p:spPr>
          <a:xfrm>
            <a:off x="5576339" y="1738858"/>
            <a:ext cx="1" cy="404735"/>
          </a:xfrm>
          <a:prstGeom prst="line">
            <a:avLst/>
          </a:prstGeom>
          <a:ln w="6350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3043003" y="2571689"/>
            <a:ext cx="809470" cy="216481"/>
          </a:xfrm>
          <a:prstGeom prst="line">
            <a:avLst/>
          </a:prstGeom>
          <a:ln w="19050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1" name="Shape 181"/>
          <p:cNvSpPr/>
          <p:nvPr/>
        </p:nvSpPr>
        <p:spPr>
          <a:xfrm flipV="1">
            <a:off x="3125448" y="4024298"/>
            <a:ext cx="1094283" cy="581588"/>
          </a:xfrm>
          <a:prstGeom prst="line">
            <a:avLst/>
          </a:prstGeom>
          <a:ln w="19050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2" name="Shape 182"/>
          <p:cNvSpPr/>
          <p:nvPr/>
        </p:nvSpPr>
        <p:spPr>
          <a:xfrm flipV="1">
            <a:off x="5576339" y="4580371"/>
            <a:ext cx="1" cy="471314"/>
          </a:xfrm>
          <a:prstGeom prst="line">
            <a:avLst/>
          </a:prstGeom>
          <a:ln w="6350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3" name="Shape 183"/>
          <p:cNvSpPr/>
          <p:nvPr/>
        </p:nvSpPr>
        <p:spPr>
          <a:xfrm flipH="1" flipV="1">
            <a:off x="6940446" y="4032353"/>
            <a:ext cx="734518" cy="501853"/>
          </a:xfrm>
          <a:prstGeom prst="line">
            <a:avLst/>
          </a:prstGeom>
          <a:ln w="6350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title"/>
          </p:nvPr>
        </p:nvSpPr>
        <p:spPr>
          <a:xfrm>
            <a:off x="349512" y="172878"/>
            <a:ext cx="7772401" cy="114300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Dysrégulation de l'appétit</a:t>
            </a:r>
          </a:p>
        </p:txBody>
      </p:sp>
      <p:sp>
        <p:nvSpPr>
          <p:cNvPr id="186" name="Shape 186"/>
          <p:cNvSpPr/>
          <p:nvPr/>
        </p:nvSpPr>
        <p:spPr>
          <a:xfrm flipV="1">
            <a:off x="3352800" y="2057399"/>
            <a:ext cx="0" cy="2819401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7" name="Shape 187"/>
          <p:cNvSpPr/>
          <p:nvPr/>
        </p:nvSpPr>
        <p:spPr>
          <a:xfrm>
            <a:off x="3276600" y="5638800"/>
            <a:ext cx="5562601" cy="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8" name="Shape 188"/>
          <p:cNvSpPr/>
          <p:nvPr/>
        </p:nvSpPr>
        <p:spPr>
          <a:xfrm>
            <a:off x="2651125" y="1524000"/>
            <a:ext cx="832803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poids</a:t>
            </a:r>
          </a:p>
        </p:txBody>
      </p:sp>
      <p:sp>
        <p:nvSpPr>
          <p:cNvPr id="189" name="Shape 189"/>
          <p:cNvSpPr/>
          <p:nvPr/>
        </p:nvSpPr>
        <p:spPr>
          <a:xfrm>
            <a:off x="8534399" y="5791200"/>
            <a:ext cx="188825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</a:t>
            </a:r>
          </a:p>
        </p:txBody>
      </p:sp>
      <p:sp>
        <p:nvSpPr>
          <p:cNvPr id="190" name="Shape 190"/>
          <p:cNvSpPr/>
          <p:nvPr/>
        </p:nvSpPr>
        <p:spPr>
          <a:xfrm>
            <a:off x="3657600" y="3338135"/>
            <a:ext cx="3505201" cy="7202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62" extrusionOk="0">
                <a:moveTo>
                  <a:pt x="0" y="2620"/>
                </a:moveTo>
                <a:cubicBezTo>
                  <a:pt x="1683" y="1338"/>
                  <a:pt x="3365" y="57"/>
                  <a:pt x="4696" y="2620"/>
                </a:cubicBezTo>
                <a:cubicBezTo>
                  <a:pt x="6026" y="5183"/>
                  <a:pt x="6965" y="15067"/>
                  <a:pt x="7983" y="17996"/>
                </a:cubicBezTo>
                <a:cubicBezTo>
                  <a:pt x="9000" y="20925"/>
                  <a:pt x="9783" y="21291"/>
                  <a:pt x="10800" y="20193"/>
                </a:cubicBezTo>
                <a:cubicBezTo>
                  <a:pt x="11817" y="19094"/>
                  <a:pt x="13226" y="13969"/>
                  <a:pt x="14087" y="11406"/>
                </a:cubicBezTo>
                <a:cubicBezTo>
                  <a:pt x="14948" y="8844"/>
                  <a:pt x="15104" y="6647"/>
                  <a:pt x="15965" y="4816"/>
                </a:cubicBezTo>
                <a:cubicBezTo>
                  <a:pt x="16826" y="2986"/>
                  <a:pt x="18313" y="1155"/>
                  <a:pt x="19252" y="423"/>
                </a:cubicBezTo>
                <a:cubicBezTo>
                  <a:pt x="20191" y="-309"/>
                  <a:pt x="20896" y="57"/>
                  <a:pt x="21600" y="423"/>
                </a:cubicBezTo>
              </a:path>
            </a:pathLst>
          </a:custGeom>
          <a:ln w="38100">
            <a:solidFill>
              <a:srgbClr val="00FF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91" name="Shape 191"/>
          <p:cNvSpPr/>
          <p:nvPr/>
        </p:nvSpPr>
        <p:spPr>
          <a:xfrm>
            <a:off x="7451725" y="3011488"/>
            <a:ext cx="1765062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adulte jeune</a:t>
            </a:r>
          </a:p>
        </p:txBody>
      </p:sp>
      <p:grpSp>
        <p:nvGrpSpPr>
          <p:cNvPr id="194" name="Group 194"/>
          <p:cNvGrpSpPr/>
          <p:nvPr/>
        </p:nvGrpSpPr>
        <p:grpSpPr>
          <a:xfrm>
            <a:off x="3657601" y="3606273"/>
            <a:ext cx="4406812" cy="832884"/>
            <a:chOff x="0" y="0"/>
            <a:chExt cx="4406811" cy="832882"/>
          </a:xfrm>
        </p:grpSpPr>
        <p:sp>
          <p:nvSpPr>
            <p:cNvPr id="192" name="Shape 192"/>
            <p:cNvSpPr/>
            <p:nvPr/>
          </p:nvSpPr>
          <p:spPr>
            <a:xfrm>
              <a:off x="0" y="0"/>
              <a:ext cx="3429000" cy="668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40" extrusionOk="0">
                  <a:moveTo>
                    <a:pt x="0" y="1532"/>
                  </a:moveTo>
                  <a:cubicBezTo>
                    <a:pt x="1440" y="205"/>
                    <a:pt x="2880" y="-1121"/>
                    <a:pt x="4320" y="1532"/>
                  </a:cubicBezTo>
                  <a:cubicBezTo>
                    <a:pt x="5760" y="4184"/>
                    <a:pt x="7360" y="14416"/>
                    <a:pt x="8640" y="17447"/>
                  </a:cubicBezTo>
                  <a:cubicBezTo>
                    <a:pt x="9920" y="20479"/>
                    <a:pt x="9840" y="19342"/>
                    <a:pt x="12000" y="19721"/>
                  </a:cubicBezTo>
                  <a:cubicBezTo>
                    <a:pt x="14160" y="20100"/>
                    <a:pt x="17880" y="19911"/>
                    <a:pt x="21600" y="19721"/>
                  </a:cubicBezTo>
                </a:path>
              </a:pathLst>
            </a:custGeom>
            <a:noFill/>
            <a:ln w="381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3794125" y="395814"/>
              <a:ext cx="612687" cy="4370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âgé</a:t>
              </a:r>
            </a:p>
          </p:txBody>
        </p:sp>
      </p:grpSp>
      <p:sp>
        <p:nvSpPr>
          <p:cNvPr id="195" name="Shape 195"/>
          <p:cNvSpPr/>
          <p:nvPr/>
        </p:nvSpPr>
        <p:spPr>
          <a:xfrm>
            <a:off x="4419600" y="4648200"/>
            <a:ext cx="990601" cy="0"/>
          </a:xfrm>
          <a:prstGeom prst="line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3733801" y="4724400"/>
            <a:ext cx="2492981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sous-alimentation</a:t>
            </a:r>
          </a:p>
        </p:txBody>
      </p:sp>
      <p:sp>
        <p:nvSpPr>
          <p:cNvPr id="197" name="Shape 197"/>
          <p:cNvSpPr/>
          <p:nvPr/>
        </p:nvSpPr>
        <p:spPr>
          <a:xfrm>
            <a:off x="6697663" y="6461126"/>
            <a:ext cx="3891569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Roberts. JAMA 1994; 272:1601-6.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/>
        </p:nvSpPr>
        <p:spPr>
          <a:xfrm>
            <a:off x="524655" y="509665"/>
            <a:ext cx="6670625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r>
              <a:t>Obésité + vieillissement musculaire</a:t>
            </a:r>
          </a:p>
        </p:txBody>
      </p:sp>
      <p:pic>
        <p:nvPicPr>
          <p:cNvPr id="200" name="image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60676" y="1977982"/>
            <a:ext cx="1966991" cy="1981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image8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83381" y="2262286"/>
            <a:ext cx="2143126" cy="2143126"/>
          </a:xfrm>
          <a:prstGeom prst="rect">
            <a:avLst/>
          </a:prstGeom>
          <a:ln w="12700">
            <a:miter lim="400000"/>
          </a:ln>
        </p:spPr>
      </p:pic>
      <p:sp>
        <p:nvSpPr>
          <p:cNvPr id="202" name="Shape 202"/>
          <p:cNvSpPr/>
          <p:nvPr/>
        </p:nvSpPr>
        <p:spPr>
          <a:xfrm>
            <a:off x="4440132" y="3337385"/>
            <a:ext cx="2350178" cy="1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3" name="Shape 203"/>
          <p:cNvSpPr/>
          <p:nvPr/>
        </p:nvSpPr>
        <p:spPr>
          <a:xfrm>
            <a:off x="4820739" y="2783917"/>
            <a:ext cx="1903752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inflammation</a:t>
            </a:r>
          </a:p>
        </p:txBody>
      </p:sp>
      <p:sp>
        <p:nvSpPr>
          <p:cNvPr id="204" name="Shape 204"/>
          <p:cNvSpPr/>
          <p:nvPr/>
        </p:nvSpPr>
        <p:spPr>
          <a:xfrm>
            <a:off x="2083633" y="4220745"/>
            <a:ext cx="2260937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Adiposité viscérale</a:t>
            </a:r>
          </a:p>
        </p:txBody>
      </p:sp>
      <p:sp>
        <p:nvSpPr>
          <p:cNvPr id="205" name="Shape 205"/>
          <p:cNvSpPr/>
          <p:nvPr/>
        </p:nvSpPr>
        <p:spPr>
          <a:xfrm>
            <a:off x="2765450" y="5380275"/>
            <a:ext cx="804971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800" b="1"/>
            </a:lvl1pPr>
          </a:lstStyle>
          <a:p>
            <a:r>
              <a:t>5 à 15 % des obèses âgés sont sarcopéniques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/>
        </p:nvSpPr>
        <p:spPr>
          <a:xfrm>
            <a:off x="4594483" y="244729"/>
            <a:ext cx="2136100" cy="523241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 b="1"/>
            </a:lvl1pPr>
          </a:lstStyle>
          <a:p>
            <a:r>
              <a:t>sarcopénie</a:t>
            </a:r>
          </a:p>
        </p:txBody>
      </p:sp>
      <p:sp>
        <p:nvSpPr>
          <p:cNvPr id="208" name="Shape 208"/>
          <p:cNvSpPr/>
          <p:nvPr/>
        </p:nvSpPr>
        <p:spPr>
          <a:xfrm flipH="1">
            <a:off x="3303461" y="977647"/>
            <a:ext cx="964289" cy="669405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9" name="Shape 209"/>
          <p:cNvSpPr/>
          <p:nvPr/>
        </p:nvSpPr>
        <p:spPr>
          <a:xfrm>
            <a:off x="5562291" y="922605"/>
            <a:ext cx="1" cy="779489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0" name="Shape 210"/>
          <p:cNvSpPr/>
          <p:nvPr/>
        </p:nvSpPr>
        <p:spPr>
          <a:xfrm>
            <a:off x="6856834" y="792945"/>
            <a:ext cx="1004343" cy="71952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8819374" y="2247620"/>
            <a:ext cx="2053651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r>
              <a:t>insulinorésistance</a:t>
            </a:r>
          </a:p>
        </p:txBody>
      </p:sp>
      <p:sp>
        <p:nvSpPr>
          <p:cNvPr id="212" name="Shape 212"/>
          <p:cNvSpPr/>
          <p:nvPr/>
        </p:nvSpPr>
        <p:spPr>
          <a:xfrm>
            <a:off x="3798256" y="2065794"/>
            <a:ext cx="505449" cy="9751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6002"/>
                </a:moveTo>
                <a:lnTo>
                  <a:pt x="5400" y="16002"/>
                </a:lnTo>
                <a:lnTo>
                  <a:pt x="5400" y="0"/>
                </a:lnTo>
                <a:lnTo>
                  <a:pt x="16200" y="0"/>
                </a:lnTo>
                <a:lnTo>
                  <a:pt x="16200" y="16002"/>
                </a:lnTo>
                <a:lnTo>
                  <a:pt x="21600" y="16002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3" name="Shape 213"/>
          <p:cNvSpPr/>
          <p:nvPr/>
        </p:nvSpPr>
        <p:spPr>
          <a:xfrm>
            <a:off x="105717" y="1991498"/>
            <a:ext cx="547142" cy="9751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060"/>
                </a:moveTo>
                <a:lnTo>
                  <a:pt x="10800" y="0"/>
                </a:lnTo>
                <a:lnTo>
                  <a:pt x="21600" y="6060"/>
                </a:lnTo>
                <a:lnTo>
                  <a:pt x="16200" y="606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606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14" name="image9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56071" y="1991498"/>
            <a:ext cx="2493270" cy="134881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image10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9144" y="4434901"/>
            <a:ext cx="3450557" cy="230613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image11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34064" y="1902161"/>
            <a:ext cx="1944972" cy="1326752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Shape 217"/>
          <p:cNvSpPr/>
          <p:nvPr/>
        </p:nvSpPr>
        <p:spPr>
          <a:xfrm>
            <a:off x="7759523" y="1902162"/>
            <a:ext cx="547142" cy="9751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060"/>
                </a:moveTo>
                <a:lnTo>
                  <a:pt x="10800" y="0"/>
                </a:lnTo>
                <a:lnTo>
                  <a:pt x="21600" y="6060"/>
                </a:lnTo>
                <a:lnTo>
                  <a:pt x="16200" y="606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606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8" name="Shape 218"/>
          <p:cNvSpPr/>
          <p:nvPr/>
        </p:nvSpPr>
        <p:spPr>
          <a:xfrm>
            <a:off x="5291528" y="5100375"/>
            <a:ext cx="547142" cy="9751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060"/>
                </a:moveTo>
                <a:lnTo>
                  <a:pt x="10800" y="0"/>
                </a:lnTo>
                <a:lnTo>
                  <a:pt x="21600" y="6060"/>
                </a:lnTo>
                <a:lnTo>
                  <a:pt x="16200" y="606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606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9" name="Shape 219"/>
          <p:cNvSpPr/>
          <p:nvPr/>
        </p:nvSpPr>
        <p:spPr>
          <a:xfrm>
            <a:off x="6127232" y="5591331"/>
            <a:ext cx="1997437" cy="370841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b="1"/>
            </a:lvl1pPr>
          </a:lstStyle>
          <a:p>
            <a:r>
              <a:t>Morbi / Mortalité</a:t>
            </a:r>
          </a:p>
        </p:txBody>
      </p:sp>
      <p:sp>
        <p:nvSpPr>
          <p:cNvPr id="220" name="Shape 220"/>
          <p:cNvSpPr/>
          <p:nvPr/>
        </p:nvSpPr>
        <p:spPr>
          <a:xfrm>
            <a:off x="6127232" y="3957403"/>
            <a:ext cx="1" cy="1142973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1" name="Shape 221"/>
          <p:cNvSpPr/>
          <p:nvPr/>
        </p:nvSpPr>
        <p:spPr>
          <a:xfrm>
            <a:off x="9846198" y="2966678"/>
            <a:ext cx="1" cy="2621287"/>
          </a:xfrm>
          <a:prstGeom prst="line">
            <a:avLst/>
          </a:prstGeom>
          <a:ln w="635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2" name="Shape 222"/>
          <p:cNvSpPr/>
          <p:nvPr/>
        </p:nvSpPr>
        <p:spPr>
          <a:xfrm flipH="1">
            <a:off x="8306664" y="5587965"/>
            <a:ext cx="1539536" cy="1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3" name="Shape 223"/>
          <p:cNvSpPr/>
          <p:nvPr/>
        </p:nvSpPr>
        <p:spPr>
          <a:xfrm>
            <a:off x="1469036" y="3228912"/>
            <a:ext cx="14991" cy="1048411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/>
        </p:nvSpPr>
        <p:spPr>
          <a:xfrm>
            <a:off x="914399" y="689547"/>
            <a:ext cx="3447739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r>
              <a:t>Osteoporose </a:t>
            </a:r>
          </a:p>
        </p:txBody>
      </p:sp>
      <p:pic>
        <p:nvPicPr>
          <p:cNvPr id="226" name="osteoporos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43521" y="1872780"/>
            <a:ext cx="5530681" cy="36804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Personnalisé</PresentationFormat>
  <Paragraphs>129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L’obésité du sujet âgé</vt:lpstr>
      <vt:lpstr>Présentation PowerPoint</vt:lpstr>
      <vt:lpstr>Présentation PowerPoint</vt:lpstr>
      <vt:lpstr>Présentation PowerPoint</vt:lpstr>
      <vt:lpstr>Présentation PowerPoint</vt:lpstr>
      <vt:lpstr>Dysrégulation de l'appétit</vt:lpstr>
      <vt:lpstr>Présentation PowerPoint</vt:lpstr>
      <vt:lpstr>Présentation PowerPoint</vt:lpstr>
      <vt:lpstr>Présentation PowerPoint</vt:lpstr>
      <vt:lpstr>Survie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L’obésité du sujet âgé</dc:title>
  <dc:creator>DG, Amphi Flaubert</dc:creator>
  <cp:lastModifiedBy>Localadmin</cp:lastModifiedBy>
  <cp:revision>1</cp:revision>
  <dcterms:modified xsi:type="dcterms:W3CDTF">2017-09-29T08:57:47Z</dcterms:modified>
</cp:coreProperties>
</file>