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0066CC"/>
    <a:srgbClr val="00808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7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F982-FEE7-450B-85A4-72C200DF6B77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49C9F-3F63-478A-9EE1-5E2F26472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22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F3F63-AE56-403B-AE16-B9648FC6B6E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F3F63-AE56-403B-AE16-B9648FC6B6E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5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F3F63-AE56-403B-AE16-B9648FC6B6E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0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F3F63-AE56-403B-AE16-B9648FC6B6E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15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F3F63-AE56-403B-AE16-B9648FC6B6E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8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Participants, orateurs, sponsors,</a:t>
            </a:r>
            <a:r>
              <a:rPr lang="fr-FR" baseline="0" dirty="0" smtClean="0"/>
              <a:t> formation continue, équipe, Lucie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F3F63-AE56-403B-AE16-B9648FC6B6E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42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2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9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2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66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4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6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2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6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9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8C29-7CF0-4986-B59F-0DB2166E6910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DD6D-204B-4E5C-B542-E38F1C329F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24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hyperlink" Target="mailto:Vanessa.folope@chu-rouen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jate.achamrah@chu-rouen.fr" TargetMode="External"/><Relationship Id="rId5" Type="http://schemas.openxmlformats.org/officeDocument/2006/relationships/hyperlink" Target="mailto:lucie.chauvin@chu-rouen.fr" TargetMode="External"/><Relationship Id="rId4" Type="http://schemas.openxmlformats.org/officeDocument/2006/relationships/hyperlink" Target="https://csohn.chu-rouen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189" y="5098439"/>
            <a:ext cx="8360278" cy="150962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323530" y="1641669"/>
            <a:ext cx="8424937" cy="225988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1EA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fr-FR" sz="4000" b="1" baseline="30000" dirty="0" smtClean="0">
                <a:solidFill>
                  <a:srgbClr val="1EA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ème</a:t>
            </a:r>
            <a:r>
              <a:rPr lang="fr-FR" sz="4000" b="1" dirty="0" smtClean="0">
                <a:solidFill>
                  <a:srgbClr val="1EA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4000" b="1" dirty="0">
                <a:solidFill>
                  <a:srgbClr val="1EA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Rencontre régionale</a:t>
            </a:r>
          </a:p>
          <a:p>
            <a:r>
              <a:rPr lang="fr-FR" sz="4000" b="1" dirty="0">
                <a:solidFill>
                  <a:srgbClr val="1EA4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Journée Obésité, Tous Concernés !</a:t>
            </a:r>
            <a:r>
              <a:rPr lang="fr-FR" sz="4000" dirty="0">
                <a:solidFill>
                  <a:srgbClr val="1EA499"/>
                </a:solidFill>
                <a:latin typeface="+mj-lt"/>
              </a:rPr>
              <a:t> </a:t>
            </a:r>
          </a:p>
          <a:p>
            <a:r>
              <a:rPr lang="fr-FR" b="1" dirty="0" smtClean="0">
                <a:solidFill>
                  <a:srgbClr val="1EA499"/>
                </a:solidFill>
                <a:latin typeface="+mj-lt"/>
              </a:rPr>
              <a:t>27 septembre 2024</a:t>
            </a:r>
            <a:endParaRPr lang="fr-FR" b="1" dirty="0">
              <a:solidFill>
                <a:srgbClr val="1EA499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3834"/>
            <a:ext cx="8240075" cy="166245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caroline.meret\Pictures\inde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17470" r="8710" b="18703"/>
          <a:stretch/>
        </p:blipFill>
        <p:spPr bwMode="auto">
          <a:xfrm>
            <a:off x="2720748" y="5667554"/>
            <a:ext cx="1247404" cy="78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30" y="3872553"/>
            <a:ext cx="8424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BIENVENUE A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TOUS !</a:t>
            </a:r>
            <a:endParaRPr lang="fr-FR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grand merci à nos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partenaires ! </a:t>
            </a:r>
            <a:endParaRPr lang="fr-FR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8420" r="12201" b="8420"/>
          <a:stretch/>
        </p:blipFill>
        <p:spPr>
          <a:xfrm>
            <a:off x="617052" y="5478130"/>
            <a:ext cx="797319" cy="877051"/>
          </a:xfrm>
          <a:prstGeom prst="rect">
            <a:avLst/>
          </a:prstGeom>
        </p:spPr>
      </p:pic>
      <p:pic>
        <p:nvPicPr>
          <p:cNvPr id="16" name="Image 15" descr="ro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19452" y="3144314"/>
            <a:ext cx="1305083" cy="1315084"/>
          </a:xfrm>
          <a:prstGeom prst="rect">
            <a:avLst/>
          </a:prstGeom>
        </p:spPr>
      </p:pic>
      <p:pic>
        <p:nvPicPr>
          <p:cNvPr id="18" name="Image 17" descr="ro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20477" y="308839"/>
            <a:ext cx="1305083" cy="13150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r="12205" b="30522"/>
          <a:stretch/>
        </p:blipFill>
        <p:spPr>
          <a:xfrm>
            <a:off x="5374257" y="5193884"/>
            <a:ext cx="1115684" cy="634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844" y="5850094"/>
            <a:ext cx="1149761" cy="448375"/>
          </a:xfrm>
          <a:prstGeom prst="rect">
            <a:avLst/>
          </a:prstGeom>
        </p:spPr>
      </p:pic>
      <p:pic>
        <p:nvPicPr>
          <p:cNvPr id="20" name="Picture 2" descr="Lilly – Logos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29" y="5334895"/>
            <a:ext cx="1017917" cy="5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cid:image001.png@01D6980E.63EB08C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59" y="5971958"/>
            <a:ext cx="1954991" cy="38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90" y="5519392"/>
            <a:ext cx="121729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FitForMe multivitamines pour chaque type de chirurgie bariatrique.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24" y="5357962"/>
            <a:ext cx="1245546" cy="27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2777" y="159587"/>
            <a:ext cx="2161580" cy="14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4000" b="1" i="1" dirty="0">
              <a:solidFill>
                <a:srgbClr val="0099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6662" y="174647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1EA499"/>
                </a:solidFill>
              </a:rPr>
              <a:t>	</a:t>
            </a:r>
            <a:r>
              <a:rPr lang="fr-FR" sz="4400" dirty="0" smtClean="0">
                <a:solidFill>
                  <a:srgbClr val="1EA499"/>
                </a:solidFill>
              </a:rPr>
              <a:t>HDJ grossesse et prise en charge nutritionnelle</a:t>
            </a:r>
          </a:p>
          <a:p>
            <a:pPr algn="ctr"/>
            <a:r>
              <a:rPr lang="fr-FR" sz="4400" b="1" dirty="0" smtClean="0">
                <a:solidFill>
                  <a:srgbClr val="C00000"/>
                </a:solidFill>
              </a:rPr>
              <a:t>CH Belvédère  </a:t>
            </a:r>
            <a:endParaRPr lang="fr-FR" sz="4400" b="1" dirty="0">
              <a:solidFill>
                <a:srgbClr val="C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0" y="4089060"/>
            <a:ext cx="1304657" cy="13168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647" y="382986"/>
            <a:ext cx="1304657" cy="13168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4368" t="2010" r="13646" b="3853"/>
          <a:stretch/>
        </p:blipFill>
        <p:spPr>
          <a:xfrm>
            <a:off x="7305498" y="617029"/>
            <a:ext cx="1457864" cy="11731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2673698" y="3638928"/>
            <a:ext cx="24938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9" y="1876640"/>
            <a:ext cx="1049655" cy="1390650"/>
          </a:xfrm>
          <a:prstGeom prst="rect">
            <a:avLst/>
          </a:prstGeom>
          <a:noFill/>
        </p:spPr>
      </p:pic>
      <p:pic>
        <p:nvPicPr>
          <p:cNvPr id="2050" name="Picture 2" descr="Comment prendre des photos de femmes encein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86" y="5109455"/>
            <a:ext cx="2193376" cy="14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601086" y="2324109"/>
            <a:ext cx="379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Bilan diagnostic et atelier de suivi hebdomadaire mardi et jeudi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00185" y="5003321"/>
            <a:ext cx="1493834" cy="1218845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76355" y="5406697"/>
            <a:ext cx="1137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Obésité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074868" y="4272689"/>
            <a:ext cx="1594767" cy="1309140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130379" y="4560874"/>
            <a:ext cx="148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Diabète gestationnel</a:t>
            </a:r>
          </a:p>
        </p:txBody>
      </p:sp>
      <p:sp>
        <p:nvSpPr>
          <p:cNvPr id="24" name="Ellipse 23"/>
          <p:cNvSpPr/>
          <p:nvPr/>
        </p:nvSpPr>
        <p:spPr>
          <a:xfrm>
            <a:off x="3725146" y="3591151"/>
            <a:ext cx="1594767" cy="1309140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836169" y="3759883"/>
            <a:ext cx="137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ATCD de chirurgie bariatrique </a:t>
            </a:r>
          </a:p>
        </p:txBody>
      </p:sp>
      <p:sp>
        <p:nvSpPr>
          <p:cNvPr id="26" name="Ellipse 25"/>
          <p:cNvSpPr/>
          <p:nvPr/>
        </p:nvSpPr>
        <p:spPr>
          <a:xfrm>
            <a:off x="5391134" y="2882154"/>
            <a:ext cx="1594767" cy="1309140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31688" y="3205472"/>
            <a:ext cx="13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Prise de poids rapide </a:t>
            </a:r>
          </a:p>
        </p:txBody>
      </p:sp>
      <p:sp>
        <p:nvSpPr>
          <p:cNvPr id="28" name="Ellipse 27"/>
          <p:cNvSpPr/>
          <p:nvPr/>
        </p:nvSpPr>
        <p:spPr>
          <a:xfrm>
            <a:off x="7059849" y="2232603"/>
            <a:ext cx="1594767" cy="1309140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170139" y="2559141"/>
            <a:ext cx="13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Risque de carences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13915" y="59852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médecins Endocrinologues-Diabétologues-Nutritionnistes 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164875" y="34183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Prises en soins pluri-professionnelles</a:t>
            </a:r>
          </a:p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diététicienne, EAPA, psychologue</a:t>
            </a:r>
          </a:p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IDE, sage-femme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1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4000" b="1" i="1" dirty="0">
              <a:solidFill>
                <a:srgbClr val="0099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1784" y="26424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EA499"/>
                </a:solidFill>
              </a:rPr>
              <a:t>Formation à la prise en charge </a:t>
            </a:r>
          </a:p>
          <a:p>
            <a:pPr algn="ctr"/>
            <a:r>
              <a:rPr lang="fr-FR" sz="3200" b="1" dirty="0">
                <a:solidFill>
                  <a:srgbClr val="1EA499"/>
                </a:solidFill>
              </a:rPr>
              <a:t>du patient obèse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674" y="5517192"/>
            <a:ext cx="1304657" cy="13168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5647" y="382986"/>
            <a:ext cx="1304657" cy="13168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53" y="1384751"/>
            <a:ext cx="5460899" cy="33289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700" y="4978884"/>
            <a:ext cx="2060672" cy="136815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3" y="4723115"/>
            <a:ext cx="2819180" cy="187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983" y="4850955"/>
            <a:ext cx="2627783" cy="17518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48466" y="23831"/>
            <a:ext cx="1830867" cy="69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3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76" y="1850022"/>
            <a:ext cx="3381159" cy="45569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71" y="1836050"/>
            <a:ext cx="3515289" cy="45849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5647" y="382986"/>
            <a:ext cx="1304657" cy="13168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674" y="4365105"/>
            <a:ext cx="1304657" cy="13168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00" y="345297"/>
            <a:ext cx="1811723" cy="111490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14810" y="38298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1EA499"/>
                </a:solidFill>
              </a:rPr>
              <a:t>Formation </a:t>
            </a:r>
            <a:r>
              <a:rPr lang="fr-FR" sz="3200" b="1" dirty="0" smtClean="0">
                <a:solidFill>
                  <a:srgbClr val="1EA499"/>
                </a:solidFill>
              </a:rPr>
              <a:t>obésité </a:t>
            </a:r>
          </a:p>
          <a:p>
            <a:pPr algn="ctr"/>
            <a:r>
              <a:rPr lang="fr-FR" sz="3200" b="1" dirty="0" smtClean="0">
                <a:solidFill>
                  <a:srgbClr val="1EA499"/>
                </a:solidFill>
              </a:rPr>
              <a:t>médecine de ville </a:t>
            </a:r>
            <a:endParaRPr lang="fr-FR" sz="3200" b="1" dirty="0">
              <a:solidFill>
                <a:srgbClr val="1EA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550" y="3453183"/>
            <a:ext cx="2685027" cy="265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b="1" dirty="0" smtClean="0"/>
              <a:t>D</a:t>
            </a:r>
            <a:r>
              <a:rPr lang="fr-FR" sz="2500" b="1" dirty="0" smtClean="0"/>
              <a:t>ates en attente</a:t>
            </a:r>
            <a:endParaRPr lang="fr-FR" sz="2500" b="1" dirty="0"/>
          </a:p>
          <a:p>
            <a:pPr marL="0" indent="0">
              <a:buNone/>
            </a:pPr>
            <a:endParaRPr lang="fr-FR" sz="600" b="1" dirty="0"/>
          </a:p>
          <a:p>
            <a:pPr marL="0" indent="0">
              <a:buNone/>
            </a:pPr>
            <a:endParaRPr lang="fr-FR" sz="1700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802" y="3980831"/>
            <a:ext cx="2003465" cy="2613963"/>
          </a:xfrm>
          <a:prstGeom prst="rect">
            <a:avLst/>
          </a:prstGeom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73" y="2132701"/>
            <a:ext cx="944920" cy="75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4734129" y="759982"/>
            <a:ext cx="4234926" cy="5834812"/>
            <a:chOff x="6431166" y="-482411"/>
            <a:chExt cx="4985572" cy="7127182"/>
          </a:xfrm>
        </p:grpSpPr>
        <p:sp>
          <p:nvSpPr>
            <p:cNvPr id="5" name="Titre 1"/>
            <p:cNvSpPr txBox="1">
              <a:spLocks/>
            </p:cNvSpPr>
            <p:nvPr/>
          </p:nvSpPr>
          <p:spPr>
            <a:xfrm>
              <a:off x="6431166" y="-482411"/>
              <a:ext cx="4985572" cy="1930771"/>
            </a:xfrm>
            <a:prstGeom prst="rect">
              <a:avLst/>
            </a:prstGeom>
          </p:spPr>
          <p:txBody>
            <a:bodyPr vert="horz" lIns="68580" tIns="34291" rIns="68580" bIns="34291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342897">
                <a:defRPr/>
              </a:pPr>
              <a:r>
                <a:rPr lang="fr-FR" sz="1951" b="1" dirty="0">
                  <a:solidFill>
                    <a:srgbClr val="1EA499"/>
                  </a:solidFill>
                  <a:cs typeface="Calibri" panose="020F0502020204030204" pitchFamily="34" charset="0"/>
                </a:rPr>
                <a:t>obésité: du changement de nos regards à l’amélioration de nos pratiques</a:t>
              </a:r>
            </a:p>
          </p:txBody>
        </p:sp>
        <p:sp>
          <p:nvSpPr>
            <p:cNvPr id="6" name="Espace réservé du contenu 2"/>
            <p:cNvSpPr txBox="1">
              <a:spLocks/>
            </p:cNvSpPr>
            <p:nvPr/>
          </p:nvSpPr>
          <p:spPr>
            <a:xfrm>
              <a:off x="6631220" y="2749257"/>
              <a:ext cx="3501787" cy="3284882"/>
            </a:xfrm>
            <a:prstGeom prst="rect">
              <a:avLst/>
            </a:prstGeom>
          </p:spPr>
          <p:txBody>
            <a:bodyPr vert="horz" lIns="68580" tIns="34291" rIns="68580" bIns="34291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b="1" dirty="0" smtClean="0"/>
                <a:t>Dates 2025 :</a:t>
              </a:r>
              <a:endParaRPr lang="fr-FR" b="1" dirty="0"/>
            </a:p>
            <a:p>
              <a:r>
                <a:rPr lang="fr-FR" sz="2000" dirty="0" smtClean="0"/>
                <a:t>20 et 21 mars</a:t>
              </a:r>
            </a:p>
            <a:p>
              <a:r>
                <a:rPr lang="fr-FR" sz="2000" dirty="0" smtClean="0"/>
                <a:t>19</a:t>
              </a:r>
              <a:r>
                <a:rPr lang="fr-FR" sz="2000" dirty="0"/>
                <a:t> </a:t>
              </a:r>
              <a:r>
                <a:rPr lang="fr-FR" sz="2000" dirty="0" smtClean="0"/>
                <a:t>et </a:t>
              </a:r>
              <a:r>
                <a:rPr lang="fr-FR" sz="2000" dirty="0" smtClean="0"/>
                <a:t>20 </a:t>
              </a:r>
              <a:r>
                <a:rPr lang="fr-FR" sz="2000" dirty="0" smtClean="0"/>
                <a:t>juin</a:t>
              </a:r>
              <a:endParaRPr lang="fr-FR" sz="2000" dirty="0" smtClean="0"/>
            </a:p>
            <a:p>
              <a:r>
                <a:rPr lang="fr-FR" sz="2000" dirty="0" smtClean="0"/>
                <a:t>18 et 19 septembre</a:t>
              </a:r>
            </a:p>
            <a:p>
              <a:r>
                <a:rPr lang="fr-FR" sz="2000" dirty="0" smtClean="0"/>
                <a:t>9</a:t>
              </a:r>
              <a:r>
                <a:rPr lang="fr-FR" sz="2000" dirty="0"/>
                <a:t> </a:t>
              </a:r>
              <a:r>
                <a:rPr lang="fr-FR" sz="2000" dirty="0" smtClean="0"/>
                <a:t>et </a:t>
              </a:r>
              <a:r>
                <a:rPr lang="fr-FR" sz="2000" dirty="0" smtClean="0"/>
                <a:t>10 octobre</a:t>
              </a:r>
            </a:p>
            <a:p>
              <a:endParaRPr lang="fr-FR" dirty="0"/>
            </a:p>
            <a:p>
              <a:endParaRPr lang="fr-FR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4393" y="1321314"/>
              <a:ext cx="1267924" cy="126792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7779" y="3014453"/>
              <a:ext cx="1667382" cy="363031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551480" y="735920"/>
            <a:ext cx="89660" cy="5858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3178" y="-9279"/>
            <a:ext cx="1304657" cy="131685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598" y="5541150"/>
            <a:ext cx="1304657" cy="1316851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112927" y="765302"/>
            <a:ext cx="4462313" cy="1570027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897">
              <a:defRPr/>
            </a:pPr>
            <a:r>
              <a:rPr lang="fr-FR" sz="1951" b="1" dirty="0">
                <a:solidFill>
                  <a:srgbClr val="1EA499"/>
                </a:solidFill>
              </a:rPr>
              <a:t>obésité: comprendre, motiver et suivre nos patients en consultation de ville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2160" y="3183503"/>
            <a:ext cx="1440160" cy="145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82" y="1846616"/>
            <a:ext cx="1257868" cy="77407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87816" y="2524924"/>
            <a:ext cx="147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8080"/>
                </a:solidFill>
              </a:rPr>
              <a:t>Médecins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08735" y="2410115"/>
            <a:ext cx="172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8080"/>
                </a:solidFill>
              </a:rPr>
              <a:t>Equipe paramédicale</a:t>
            </a:r>
          </a:p>
        </p:txBody>
      </p:sp>
    </p:spTree>
    <p:extLst>
      <p:ext uri="{BB962C8B-B14F-4D97-AF65-F5344CB8AC3E}">
        <p14:creationId xmlns:p14="http://schemas.microsoft.com/office/powerpoint/2010/main" val="26852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ro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2542" y="889150"/>
            <a:ext cx="1305083" cy="1315084"/>
          </a:xfrm>
          <a:prstGeom prst="rect">
            <a:avLst/>
          </a:prstGeom>
        </p:spPr>
      </p:pic>
      <p:pic>
        <p:nvPicPr>
          <p:cNvPr id="11" name="Image 10" descr="ro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5947" y="5133819"/>
            <a:ext cx="1305083" cy="13150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5772" y="203314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vos agendas!</a:t>
            </a:r>
          </a:p>
          <a:p>
            <a:pPr marL="285744" indent="-285744">
              <a:buFontTx/>
              <a:buChar char="-"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fr-FR" sz="2000" b="1" dirty="0">
                <a:solidFill>
                  <a:srgbClr val="009999"/>
                </a:solidFill>
              </a:rPr>
              <a:t>Congrès du GROS – </a:t>
            </a:r>
            <a:r>
              <a:rPr lang="fr-FR" sz="2000" b="1" dirty="0" smtClean="0">
                <a:solidFill>
                  <a:srgbClr val="009999"/>
                </a:solidFill>
              </a:rPr>
              <a:t>Les traitements de l’obésité </a:t>
            </a:r>
            <a:endParaRPr lang="fr-FR" sz="2000" b="1" dirty="0">
              <a:solidFill>
                <a:srgbClr val="009999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Novembre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2024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Paris</a:t>
            </a:r>
          </a:p>
          <a:p>
            <a:pPr algn="ctr"/>
            <a:endParaRPr lang="fr-FR" sz="2000" b="1" dirty="0" smtClean="0">
              <a:solidFill>
                <a:srgbClr val="009999"/>
              </a:solidFill>
            </a:endParaRPr>
          </a:p>
          <a:p>
            <a:pPr algn="ctr"/>
            <a:endParaRPr lang="fr-FR" sz="2000" b="1" dirty="0">
              <a:solidFill>
                <a:srgbClr val="009999"/>
              </a:solidFill>
            </a:endParaRPr>
          </a:p>
          <a:p>
            <a:pPr algn="ctr"/>
            <a:r>
              <a:rPr lang="fr-FR" sz="2000" b="1" dirty="0">
                <a:solidFill>
                  <a:srgbClr val="009999"/>
                </a:solidFill>
              </a:rPr>
              <a:t>Journées Francophones de Nutrition (SFNCM)</a:t>
            </a:r>
          </a:p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au 6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Décembre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2024 – Strasbourg 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fr-FR" sz="2000" b="1" dirty="0">
                <a:solidFill>
                  <a:srgbClr val="009999"/>
                </a:solidFill>
              </a:rPr>
              <a:t>Congrès scientifique de l’AFERO </a:t>
            </a:r>
          </a:p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16-17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Janvier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2025 -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Nantes</a:t>
            </a:r>
          </a:p>
          <a:p>
            <a:pPr algn="ctr"/>
            <a:endParaRPr lang="fr-FR" sz="2000" b="1" dirty="0" smtClean="0">
              <a:solidFill>
                <a:srgbClr val="009999"/>
              </a:solidFill>
            </a:endParaRPr>
          </a:p>
          <a:p>
            <a:pPr algn="ctr"/>
            <a:endParaRPr lang="fr-FR" sz="2000" b="1" dirty="0">
              <a:solidFill>
                <a:srgbClr val="009999"/>
              </a:solidFill>
            </a:endParaRPr>
          </a:p>
          <a:p>
            <a:pPr algn="ctr"/>
            <a:r>
              <a:rPr lang="fr-FR" sz="2000" b="1" dirty="0">
                <a:solidFill>
                  <a:srgbClr val="009999"/>
                </a:solidFill>
              </a:rPr>
              <a:t>Congrès de la </a:t>
            </a:r>
            <a:r>
              <a:rPr lang="fr-FR" sz="2000" b="1" dirty="0" smtClean="0">
                <a:solidFill>
                  <a:srgbClr val="009999"/>
                </a:solidFill>
              </a:rPr>
              <a:t>SOFFCO-MM</a:t>
            </a:r>
            <a:endParaRPr lang="fr-FR" sz="2000" b="1" dirty="0">
              <a:solidFill>
                <a:srgbClr val="009999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22-23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2025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Saint Etienne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2000" b="1" dirty="0" smtClean="0">
              <a:solidFill>
                <a:srgbClr val="009999"/>
              </a:solidFill>
            </a:endParaRPr>
          </a:p>
          <a:p>
            <a:pPr algn="ctr"/>
            <a:endParaRPr lang="fr-FR" sz="2000" b="1" dirty="0" smtClean="0">
              <a:solidFill>
                <a:srgbClr val="009999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66"/>
                </a:solidFill>
              </a:rPr>
              <a:t>Colloque Obésité Normandie Pédiatrie </a:t>
            </a:r>
          </a:p>
          <a:p>
            <a:pPr algn="ctr"/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Printemps </a:t>
            </a:r>
            <a:r>
              <a:rPr lang="fr-FR" sz="2000" b="1" dirty="0" smtClean="0"/>
              <a:t>2026</a:t>
            </a:r>
            <a:endParaRPr lang="fr-FR" sz="2000" b="1" dirty="0"/>
          </a:p>
        </p:txBody>
      </p:sp>
      <p:pic>
        <p:nvPicPr>
          <p:cNvPr id="17" name="Image 16"/>
          <p:cNvPicPr/>
          <p:nvPr/>
        </p:nvPicPr>
        <p:blipFill rotWithShape="1">
          <a:blip r:embed="rId4"/>
          <a:srcRect l="32903" t="10582" r="34193" b="5644"/>
          <a:stretch/>
        </p:blipFill>
        <p:spPr bwMode="auto">
          <a:xfrm>
            <a:off x="7323280" y="932800"/>
            <a:ext cx="889059" cy="1364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Save the Date : JFN 2024, du 04 au 06 Décembre, à Strasbourg ! – SF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0" y="2890069"/>
            <a:ext cx="2231808" cy="123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FER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5"/>
          <a:stretch/>
        </p:blipFill>
        <p:spPr bwMode="auto">
          <a:xfrm>
            <a:off x="6479241" y="3665711"/>
            <a:ext cx="2577136" cy="9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61" y="5573735"/>
            <a:ext cx="2231808" cy="10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14054"/>
              </p:ext>
            </p:extLst>
          </p:nvPr>
        </p:nvGraphicFramePr>
        <p:xfrm>
          <a:off x="3661590" y="225733"/>
          <a:ext cx="4468484" cy="6554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76565" imgH="8020022" progId="AcroExch.Document.DC">
                  <p:embed/>
                </p:oleObj>
              </mc:Choice>
              <mc:Fallback>
                <p:oleObj name="Acrobat Document" r:id="rId3" imgW="5676565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1590" y="225733"/>
                        <a:ext cx="4468484" cy="6554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5647" y="382986"/>
            <a:ext cx="1304657" cy="13168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674" y="4365105"/>
            <a:ext cx="1304657" cy="1316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713" y="2169041"/>
            <a:ext cx="30990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Formation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Gratuite </a:t>
            </a:r>
          </a:p>
          <a:p>
            <a:pPr algn="ctr"/>
            <a:r>
              <a:rPr lang="fr-F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pour tous </a:t>
            </a:r>
            <a:endParaRPr lang="fr-F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3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16724" y="288636"/>
            <a:ext cx="8462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Nous avons </a:t>
            </a:r>
            <a:r>
              <a:rPr lang="fr-FR" sz="3600" u="sng" dirty="0">
                <a:solidFill>
                  <a:srgbClr val="C00000"/>
                </a:solidFill>
              </a:rPr>
              <a:t>toujours</a:t>
            </a:r>
            <a:r>
              <a:rPr lang="fr-FR" sz="3600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besoin de 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vous</a:t>
            </a:r>
          </a:p>
          <a:p>
            <a:pPr algn="ctr"/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69300" t="7643" r="7077" b="4558"/>
          <a:stretch/>
        </p:blipFill>
        <p:spPr bwMode="auto">
          <a:xfrm rot="20724760">
            <a:off x="891092" y="1718719"/>
            <a:ext cx="2294625" cy="4675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3"/>
          <a:srcRect l="22321" t="7643" r="54400" b="3586"/>
          <a:stretch/>
        </p:blipFill>
        <p:spPr bwMode="auto">
          <a:xfrm rot="700320">
            <a:off x="6123848" y="1636717"/>
            <a:ext cx="2299308" cy="4743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3"/>
          <a:srcRect l="45736" t="7643" r="31066" b="4295"/>
          <a:stretch/>
        </p:blipFill>
        <p:spPr bwMode="auto">
          <a:xfrm>
            <a:off x="3552363" y="1918349"/>
            <a:ext cx="2253426" cy="4689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836712"/>
            <a:ext cx="1403648" cy="0"/>
          </a:xfrm>
          <a:prstGeom prst="line">
            <a:avLst/>
          </a:prstGeom>
          <a:ln w="19050">
            <a:solidFill>
              <a:srgbClr val="1EA4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740352" y="836712"/>
            <a:ext cx="1403648" cy="0"/>
          </a:xfrm>
          <a:prstGeom prst="line">
            <a:avLst/>
          </a:prstGeom>
          <a:ln w="19050">
            <a:solidFill>
              <a:srgbClr val="1EA4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ro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21513" y="4302567"/>
            <a:ext cx="1305083" cy="1315084"/>
          </a:xfrm>
          <a:prstGeom prst="rect">
            <a:avLst/>
          </a:prstGeom>
        </p:spPr>
      </p:pic>
      <p:pic>
        <p:nvPicPr>
          <p:cNvPr id="11" name="Image 10" descr="ro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7812" y="814233"/>
            <a:ext cx="1305083" cy="13150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7372" y="1865053"/>
            <a:ext cx="7846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Retrouvez toutes les actualités CSO Rouen Normandie sur votre site </a:t>
            </a:r>
          </a:p>
          <a:p>
            <a:pPr algn="ctr"/>
            <a:endParaRPr lang="fr-FR" sz="2200" dirty="0">
              <a:hlinkClick r:id="rId4"/>
            </a:endParaRPr>
          </a:p>
          <a:p>
            <a:pPr algn="ctr"/>
            <a:r>
              <a:rPr lang="fr-FR" sz="2200" dirty="0">
                <a:solidFill>
                  <a:srgbClr val="C00000"/>
                </a:solidFill>
                <a:hlinkClick r:id="rId4"/>
              </a:rPr>
              <a:t>https://csohn.chu-rouen.fr</a:t>
            </a:r>
            <a:endParaRPr lang="fr-FR" sz="2200" dirty="0">
              <a:solidFill>
                <a:srgbClr val="C00000"/>
              </a:solidFill>
            </a:endParaRPr>
          </a:p>
          <a:p>
            <a:endParaRPr lang="fr-FR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7550" y="3410015"/>
            <a:ext cx="78462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Contactez l’équipe de coordination du CSO Rouen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Normandie :</a:t>
            </a:r>
            <a:endParaRPr lang="fr-F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fr-FR" sz="2200" dirty="0">
              <a:hlinkClick r:id="rId4"/>
            </a:endParaRPr>
          </a:p>
          <a:p>
            <a:pPr algn="ctr"/>
            <a:r>
              <a:rPr lang="fr-FR" sz="2200" dirty="0" smtClean="0">
                <a:solidFill>
                  <a:srgbClr val="C00000"/>
                </a:solidFill>
                <a:hlinkClick r:id="rId5"/>
              </a:rPr>
              <a:t>lucie.chauvin@chu-rouen.fr</a:t>
            </a:r>
            <a:endParaRPr lang="fr-FR" sz="2200" dirty="0" smtClean="0">
              <a:solidFill>
                <a:srgbClr val="C00000"/>
              </a:solidFill>
            </a:endParaRPr>
          </a:p>
          <a:p>
            <a:pPr algn="ctr"/>
            <a:r>
              <a:rPr lang="fr-FR" sz="2200" dirty="0" smtClean="0">
                <a:solidFill>
                  <a:srgbClr val="0066CC"/>
                </a:solidFill>
                <a:hlinkClick r:id="rId6"/>
              </a:rPr>
              <a:t>najate.achamrah@chu-rouen.fr</a:t>
            </a:r>
            <a:r>
              <a:rPr lang="fr-FR" sz="2200" dirty="0" smtClean="0">
                <a:solidFill>
                  <a:srgbClr val="0066CC"/>
                </a:solidFill>
              </a:rPr>
              <a:t> </a:t>
            </a:r>
          </a:p>
          <a:p>
            <a:pPr algn="ctr"/>
            <a:endParaRPr lang="fr-FR" sz="2200" dirty="0" smtClean="0">
              <a:solidFill>
                <a:srgbClr val="C00000"/>
              </a:solidFill>
              <a:hlinkClick r:id="rId7"/>
            </a:endParaRPr>
          </a:p>
          <a:p>
            <a:pPr algn="ctr"/>
            <a:r>
              <a:rPr lang="fr-FR" sz="2200" dirty="0">
                <a:solidFill>
                  <a:srgbClr val="C00000"/>
                </a:solidFill>
                <a:hlinkClick r:id="rId7"/>
              </a:rPr>
              <a:t>k</a:t>
            </a:r>
            <a:r>
              <a:rPr lang="fr-FR" sz="2200" dirty="0" smtClean="0">
                <a:solidFill>
                  <a:srgbClr val="C00000"/>
                </a:solidFill>
                <a:hlinkClick r:id="rId7"/>
              </a:rPr>
              <a:t>arine.decaux@chu-rouen.fr</a:t>
            </a:r>
            <a:endParaRPr lang="fr-FR" sz="2200" dirty="0">
              <a:solidFill>
                <a:srgbClr val="C00000"/>
              </a:solidFill>
            </a:endParaRPr>
          </a:p>
          <a:p>
            <a:endParaRPr lang="fr-FR" sz="2200" dirty="0"/>
          </a:p>
        </p:txBody>
      </p:sp>
      <p:sp>
        <p:nvSpPr>
          <p:cNvPr id="2" name="Pensées 1"/>
          <p:cNvSpPr/>
          <p:nvPr/>
        </p:nvSpPr>
        <p:spPr>
          <a:xfrm>
            <a:off x="6305909" y="4477822"/>
            <a:ext cx="2915838" cy="1950308"/>
          </a:xfrm>
          <a:prstGeom prst="cloudCallout">
            <a:avLst/>
          </a:prstGeom>
          <a:solidFill>
            <a:srgbClr val="1E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N’oubliez pas de remplir l’enquête </a:t>
            </a:r>
            <a:r>
              <a:rPr lang="fr-FR" dirty="0"/>
              <a:t>de satisfaction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Merci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357" y="159587"/>
            <a:ext cx="1934636" cy="12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274</Words>
  <Application>Microsoft Office PowerPoint</Application>
  <PresentationFormat>Affichage à l'écran (4:3)</PresentationFormat>
  <Paragraphs>79</Paragraphs>
  <Slides>9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Acrobat Document</vt:lpstr>
      <vt:lpstr>Présentation PowerPoint</vt:lpstr>
      <vt:lpstr>        </vt:lpstr>
      <vt:lpstr>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CHAUVIN, Lucie</dc:creator>
  <cp:lastModifiedBy>CHAUVIN, Lucie</cp:lastModifiedBy>
  <cp:revision>33</cp:revision>
  <dcterms:created xsi:type="dcterms:W3CDTF">2024-08-20T12:17:35Z</dcterms:created>
  <dcterms:modified xsi:type="dcterms:W3CDTF">2024-09-26T06:48:26Z</dcterms:modified>
</cp:coreProperties>
</file>